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4" r:id="rId6"/>
    <p:sldId id="265" r:id="rId7"/>
    <p:sldId id="266" r:id="rId8"/>
    <p:sldId id="268" r:id="rId9"/>
    <p:sldId id="267" r:id="rId10"/>
    <p:sldId id="269" r:id="rId11"/>
    <p:sldId id="270" r:id="rId12"/>
    <p:sldId id="271" r:id="rId13"/>
    <p:sldId id="272" r:id="rId14"/>
    <p:sldId id="273" r:id="rId15"/>
    <p:sldId id="277" r:id="rId16"/>
    <p:sldId id="275" r:id="rId17"/>
    <p:sldId id="274" r:id="rId18"/>
    <p:sldId id="276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61800F9-4A42-4E20-964E-376E28FFAB92}" type="datetimeFigureOut">
              <a:rPr lang="pt-BR" smtClean="0"/>
              <a:pPr/>
              <a:t>05/07/2015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C420308-91C9-4389-8D83-8A701FACB5B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0482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1800F9-4A42-4E20-964E-376E28FFAB92}" type="datetimeFigureOut">
              <a:rPr lang="pt-BR" smtClean="0">
                <a:solidFill>
                  <a:prstClr val="black"/>
                </a:solidFill>
              </a:rPr>
              <a:pPr/>
              <a:t>05/07/2015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420308-91C9-4389-8D83-8A701FACB5BC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862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1800F9-4A42-4E20-964E-376E28FFAB92}" type="datetimeFigureOut">
              <a:rPr lang="pt-BR" smtClean="0">
                <a:solidFill>
                  <a:prstClr val="black"/>
                </a:solidFill>
              </a:rPr>
              <a:pPr/>
              <a:t>05/07/2015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420308-91C9-4389-8D83-8A701FACB5BC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89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1800F9-4A42-4E20-964E-376E28FFAB92}" type="datetimeFigureOut">
              <a:rPr lang="pt-BR" smtClean="0">
                <a:solidFill>
                  <a:prstClr val="black"/>
                </a:solidFill>
              </a:rPr>
              <a:pPr/>
              <a:t>05/07/2015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420308-91C9-4389-8D83-8A701FACB5BC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11866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1800F9-4A42-4E20-964E-376E28FFAB92}" type="datetimeFigureOut">
              <a:rPr lang="pt-BR" smtClean="0">
                <a:solidFill>
                  <a:prstClr val="white"/>
                </a:solidFill>
              </a:rPr>
              <a:pPr/>
              <a:t>05/07/2015</a:t>
            </a:fld>
            <a:endParaRPr lang="pt-BR">
              <a:solidFill>
                <a:prstClr val="white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>
              <a:solidFill>
                <a:prstClr val="white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420308-91C9-4389-8D83-8A701FACB5BC}" type="slidenum">
              <a:rPr lang="pt-BR" smtClean="0">
                <a:solidFill>
                  <a:prstClr val="white"/>
                </a:solidFill>
              </a:rPr>
              <a:pPr/>
              <a:t>‹nº›</a:t>
            </a:fld>
            <a:endParaRPr lang="pt-BR">
              <a:solidFill>
                <a:prstClr val="white"/>
              </a:solidFill>
            </a:endParaRPr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9773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1800F9-4A42-4E20-964E-376E28FFAB92}" type="datetimeFigureOut">
              <a:rPr lang="pt-BR" smtClean="0">
                <a:solidFill>
                  <a:prstClr val="white"/>
                </a:solidFill>
              </a:rPr>
              <a:pPr/>
              <a:t>05/07/2015</a:t>
            </a:fld>
            <a:endParaRPr lang="pt-BR">
              <a:solidFill>
                <a:prstClr val="white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>
              <a:solidFill>
                <a:prstClr val="white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420308-91C9-4389-8D83-8A701FACB5BC}" type="slidenum">
              <a:rPr lang="pt-BR" smtClean="0">
                <a:solidFill>
                  <a:prstClr val="white"/>
                </a:solidFill>
              </a:rPr>
              <a:pPr/>
              <a:t>‹nº›</a:t>
            </a:fld>
            <a:endParaRPr lang="pt-BR">
              <a:solidFill>
                <a:prstClr val="white"/>
              </a:solidFill>
            </a:endParaRPr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653680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1800F9-4A42-4E20-964E-376E28FFAB92}" type="datetimeFigureOut">
              <a:rPr lang="pt-BR" smtClean="0">
                <a:solidFill>
                  <a:prstClr val="black"/>
                </a:solidFill>
              </a:rPr>
              <a:pPr/>
              <a:t>05/07/2015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420308-91C9-4389-8D83-8A701FACB5BC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321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1800F9-4A42-4E20-964E-376E28FFAB92}" type="datetimeFigureOut">
              <a:rPr lang="pt-BR" smtClean="0">
                <a:solidFill>
                  <a:prstClr val="white"/>
                </a:solidFill>
              </a:rPr>
              <a:pPr/>
              <a:t>05/07/2015</a:t>
            </a:fld>
            <a:endParaRPr lang="pt-BR">
              <a:solidFill>
                <a:prstClr val="white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>
              <a:solidFill>
                <a:prstClr val="white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420308-91C9-4389-8D83-8A701FACB5BC}" type="slidenum">
              <a:rPr lang="pt-BR" smtClean="0">
                <a:solidFill>
                  <a:prstClr val="white"/>
                </a:solidFill>
              </a:rPr>
              <a:pPr/>
              <a:t>‹nº›</a:t>
            </a:fld>
            <a:endParaRPr lang="pt-BR">
              <a:solidFill>
                <a:prstClr val="white"/>
              </a:solidFill>
            </a:endParaRPr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687101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1800F9-4A42-4E20-964E-376E28FFAB92}" type="datetimeFigureOut">
              <a:rPr lang="pt-BR" smtClean="0">
                <a:solidFill>
                  <a:prstClr val="black"/>
                </a:solidFill>
              </a:rPr>
              <a:pPr/>
              <a:t>05/07/2015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420308-91C9-4389-8D83-8A701FACB5BC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334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61800F9-4A42-4E20-964E-376E28FFAB92}" type="datetimeFigureOut">
              <a:rPr lang="pt-BR" smtClean="0">
                <a:solidFill>
                  <a:prstClr val="black"/>
                </a:solidFill>
              </a:rPr>
              <a:pPr/>
              <a:t>05/07/2015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420308-91C9-4389-8D83-8A701FACB5BC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3150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61800F9-4A42-4E20-964E-376E28FFAB92}" type="datetimeFigureOut">
              <a:rPr lang="pt-BR" smtClean="0">
                <a:solidFill>
                  <a:prstClr val="white"/>
                </a:solidFill>
              </a:rPr>
              <a:pPr/>
              <a:t>05/07/2015</a:t>
            </a:fld>
            <a:endParaRPr lang="pt-BR">
              <a:solidFill>
                <a:prstClr val="white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>
              <a:solidFill>
                <a:prstClr val="white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C420308-91C9-4389-8D83-8A701FACB5BC}" type="slidenum">
              <a:rPr lang="pt-BR" smtClean="0">
                <a:solidFill>
                  <a:prstClr val="white"/>
                </a:solidFill>
              </a:rPr>
              <a:pPr/>
              <a:t>‹nº›</a:t>
            </a:fld>
            <a:endParaRPr lang="pt-BR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9107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61800F9-4A42-4E20-964E-376E28FFAB92}" type="datetimeFigureOut">
              <a:rPr lang="pt-BR" smtClean="0">
                <a:solidFill>
                  <a:prstClr val="black"/>
                </a:solidFill>
              </a:rPr>
              <a:pPr/>
              <a:t>05/07/2015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C420308-91C9-4389-8D83-8A701FACB5BC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99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idx="1"/>
          </p:nvPr>
        </p:nvSpPr>
        <p:spPr>
          <a:xfrm>
            <a:off x="1619672" y="5589240"/>
            <a:ext cx="6059016" cy="79554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t-BR" sz="1800" b="1" dirty="0"/>
              <a:t>TEÓFILO OTONI – MG</a:t>
            </a:r>
            <a:br>
              <a:rPr lang="pt-BR" sz="1800" b="1" dirty="0"/>
            </a:br>
            <a:r>
              <a:rPr lang="pt-BR" sz="1800" b="1" dirty="0" smtClean="0"/>
              <a:t>2015</a:t>
            </a:r>
            <a:endParaRPr lang="pt-BR" sz="1800" b="1" dirty="0"/>
          </a:p>
          <a:p>
            <a:endParaRPr lang="pt-BR" sz="1800" dirty="0"/>
          </a:p>
        </p:txBody>
      </p:sp>
      <p:sp>
        <p:nvSpPr>
          <p:cNvPr id="9" name="Título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1800" dirty="0">
                <a:effectLst/>
              </a:rPr>
              <a:t>INSTITUTO ENSINAR BRASIL FACULDADES UNIFICADAS DOCTUM</a:t>
            </a:r>
            <a:r>
              <a:rPr lang="pt-BR" sz="4400" dirty="0">
                <a:effectLst/>
              </a:rPr>
              <a:t/>
            </a:r>
            <a:br>
              <a:rPr lang="pt-BR" sz="4400" dirty="0">
                <a:effectLst/>
              </a:rPr>
            </a:br>
            <a:endParaRPr lang="pt-BR" dirty="0">
              <a:effectLst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39552" y="3140968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prstClr val="black"/>
                </a:solidFill>
              </a:rPr>
              <a:t>GESTÃO DO FLUXO DE CAIXA PARA A MAXIMIZAÇÃO FINANCEIRA DAS MICROEMPRESAS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2267744" y="1542550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>
                <a:solidFill>
                  <a:prstClr val="black"/>
                </a:solidFill>
              </a:rPr>
              <a:t>IGOR GONÇALVES FERNANDES</a:t>
            </a:r>
          </a:p>
          <a:p>
            <a:pPr algn="ctr"/>
            <a:r>
              <a:rPr lang="pt-BR" sz="1600" b="1" dirty="0">
                <a:solidFill>
                  <a:prstClr val="black"/>
                </a:solidFill>
              </a:rPr>
              <a:t>MATHEUS RODRIGUES DE ABREU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979712" y="4400833"/>
            <a:ext cx="49685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b="1" dirty="0" smtClean="0"/>
              <a:t>Orientadora: Eliane Pereira Fernandes</a:t>
            </a:r>
            <a:endParaRPr lang="pt-BR" sz="1600" b="1" dirty="0"/>
          </a:p>
        </p:txBody>
      </p:sp>
    </p:spTree>
    <p:extLst>
      <p:ext uri="{BB962C8B-B14F-4D97-AF65-F5344CB8AC3E}">
        <p14:creationId xmlns:p14="http://schemas.microsoft.com/office/powerpoint/2010/main" val="4192658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objetivo principal do fluxo de caixa é apurar profundamente o saldo disponível para que sempre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haja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capital de giro com margem de sobra na empresa, para aplicação, investimentos ou eventuais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gastos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Buscar o perfeito equilíbrio entre ingressos e desembolsos de caixa da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empresa.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 smtClean="0"/>
              <a:t>Objetivo do Fluxo de Caixa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020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Microempresa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é a pessoa jurídica que obtenha um faturamento bruto anual igual ou inferior a R$ 360.000,00 (trezentos e sessenta mil reais). Esse conceito é exposto pela Lei complementar nº 123/06, que define os critérios para o enquadramento das empresas no SIMPLES.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Microempresa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89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Falta de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Planejamento;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Falta de Conhecimento do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Negócio;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Inexperiência;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Fatores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Econômicos;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Vendas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Insuficientes.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Principais Motivos </a:t>
            </a:r>
            <a:r>
              <a:rPr lang="pt-BR" dirty="0" smtClean="0"/>
              <a:t>de Fechamento de Empresas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0160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 gestão do fluxo de caixa em prática e organizada, seria possível visualizar com antecedência as necessidades financeiras que a empresa poderá enfrentar em determinados períodos, e seria uma ferramenta que auxiliaria o gestor da empresa desde que suas informações sejam claras e de fácil entendimento.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Gestão do Fluxo de Caixa nas Microempresas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484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>
              <a:solidFill>
                <a:srgbClr val="FF0000"/>
              </a:solidFill>
            </a:endParaRP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importância da implantação do Fluxo de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Caixa.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H1 – A gestão do fluxo de caixa poderia auxiliar no controle de recursos.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H2 – Fluxo de Caixa é uma ferramenta de controle financeiro que diminuiria os riscos da gestão.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Análise das Hipóteses Levantadas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38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H3 – Administração do Fluxo de Caixa seria uma ferramenta essencial para análise da tomada de decisão.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H0 – As empresas não tem necessidade de utilização do fluxo de caixa para o auxilio empresarial na análise de capital de giro.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Análise das Hipóteses Levantadas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384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7972182"/>
              </p:ext>
            </p:extLst>
          </p:nvPr>
        </p:nvGraphicFramePr>
        <p:xfrm>
          <a:off x="-4" y="-5"/>
          <a:ext cx="9144000" cy="68281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36866"/>
                <a:gridCol w="288590"/>
                <a:gridCol w="288590"/>
                <a:gridCol w="288590"/>
                <a:gridCol w="288590"/>
                <a:gridCol w="288590"/>
                <a:gridCol w="288590"/>
                <a:gridCol w="288590"/>
                <a:gridCol w="288590"/>
                <a:gridCol w="431948"/>
                <a:gridCol w="933233"/>
                <a:gridCol w="933233"/>
              </a:tblGrid>
              <a:tr h="316904"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FLUXO DE CAIXA DIÁRIO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39169" marR="39169" marT="0" marB="0" anchor="b"/>
                </a:tc>
              </a:tr>
              <a:tr h="23023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</a:rPr>
                        <a:t>DESCRIÇÃO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ctr"/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Dias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39169" marR="39169" marT="0" marB="0" anchor="b"/>
                </a:tc>
              </a:tr>
              <a:tr h="20465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dirty="0">
                          <a:effectLst/>
                        </a:rPr>
                        <a:t>1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</a:rPr>
                        <a:t>2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</a:rPr>
                        <a:t>3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</a:rPr>
                        <a:t>4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</a:rPr>
                        <a:t>5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</a:rPr>
                        <a:t>6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</a:rPr>
                        <a:t>7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</a:rPr>
                        <a:t>8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</a:rPr>
                        <a:t>9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</a:rPr>
                        <a:t>10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TOTAL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</a:tr>
              <a:tr h="2302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ENTRADAS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</a:tr>
              <a:tr h="230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Dinheiro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</a:tr>
              <a:tr h="230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Cheque Pré-Datado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</a:tr>
              <a:tr h="230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Duplicatas a Receber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</a:tr>
              <a:tr h="230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Cartão de Crédito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</a:tr>
              <a:tr h="230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Outros Recebimentos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</a:tr>
              <a:tr h="230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TOTAL DE ENTRADAS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</a:tr>
              <a:tr h="2302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SAÍDAS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</a:tr>
              <a:tr h="230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Salários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</a:tr>
              <a:tr h="3204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Encargos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</a:tr>
              <a:tr h="230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Pagamento a Fornecedores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</a:tr>
              <a:tr h="230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Despesas Bancárias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</a:tr>
              <a:tr h="230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Energia Elétrica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</a:tr>
              <a:tr h="230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Água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</a:tr>
              <a:tr h="230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Telefones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</a:tr>
              <a:tr h="230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Seguros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</a:tr>
              <a:tr h="230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Plano de Saúde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</a:tr>
              <a:tr h="230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Material de Escritório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</a:tr>
              <a:tr h="230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Honorários Contábeis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</a:tr>
              <a:tr h="230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Impostos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</a:tr>
              <a:tr h="230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TOTAL DE SAÍDAS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</a:tr>
              <a:tr h="230236"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</a:rPr>
                        <a:t> 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</a:tr>
              <a:tr h="230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SALDO DO DIA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</a:tr>
              <a:tr h="230236"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</a:tr>
              <a:tr h="230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SALDO ANTERIOR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</a:tr>
              <a:tr h="230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SALDO ATUAL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 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9" marR="39169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06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endParaRPr lang="pt-BR" dirty="0" smtClean="0"/>
          </a:p>
          <a:p>
            <a:pPr marL="109728" indent="0" algn="ctr">
              <a:buNone/>
            </a:pPr>
            <a:endParaRPr lang="pt-BR" dirty="0"/>
          </a:p>
          <a:p>
            <a:pPr marL="109728" indent="0" algn="ctr">
              <a:buNone/>
            </a:pPr>
            <a:endParaRPr lang="pt-BR" dirty="0" smtClean="0"/>
          </a:p>
          <a:p>
            <a:pPr marL="109728" indent="0" algn="ctr">
              <a:buNone/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CONSIDERAÇÕES FINAIS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623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CHIAVENATO, Idalberto. Empreendedorismo: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Dando asas ao espírito empreendedor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 2. ed. São Paulo : Saraiva, 2008.</a:t>
            </a:r>
          </a:p>
          <a:p>
            <a:pPr marL="109728" indent="0">
              <a:buNone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IUDÍCIBUS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Sérgio de; MARION, José Carlos.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Introdução à Teoria da Contabilidade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 São Paulo: Atlas, 1999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SANTOS, Cosme dos.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Guia Prático para elaboração do demonstrativo dos fluxos de caixa – DFC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 Curitiba: Juruá, 2005.</a:t>
            </a:r>
          </a:p>
          <a:p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dirty="0"/>
              <a:t>SEBRAE, </a:t>
            </a:r>
            <a:r>
              <a:rPr lang="pt-BR" sz="2000" b="1" dirty="0"/>
              <a:t>Causa Mortis: o sucesso e o fracasso das empresas nos primeiros cinco anos de vida</a:t>
            </a:r>
            <a:r>
              <a:rPr lang="pt-BR" sz="2000" dirty="0"/>
              <a:t>. Disponível em: &lt; http://www.sebraesp.com.br/arquivos_site/biblioteca/EstudosPesquisas/mortalidade/causa_mortis_2014.pdf&gt; Acessado em: 17 de novembro de 2014.</a:t>
            </a:r>
          </a:p>
          <a:p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Referências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5757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endParaRPr lang="pt-BR" dirty="0" smtClean="0"/>
          </a:p>
          <a:p>
            <a:pPr marL="109728" indent="0" algn="just">
              <a:buNone/>
            </a:pPr>
            <a:r>
              <a:rPr lang="pt-BR" dirty="0" smtClean="0"/>
              <a:t>A </a:t>
            </a:r>
            <a:r>
              <a:rPr lang="pt-BR" dirty="0"/>
              <a:t>utilização do fluxo de caixa como parte de planejamento financeiro proporciona condições mais sólidas para as decisões a serem tomadas </a:t>
            </a:r>
            <a:r>
              <a:rPr lang="pt-BR" dirty="0" smtClean="0"/>
              <a:t>diariamente, </a:t>
            </a:r>
            <a:r>
              <a:rPr lang="pt-BR" dirty="0"/>
              <a:t>possibilitando à organização a cumprir com seus compromissos </a:t>
            </a:r>
            <a:r>
              <a:rPr lang="pt-BR" dirty="0" smtClean="0"/>
              <a:t>financeiros, </a:t>
            </a:r>
            <a:r>
              <a:rPr lang="pt-BR" dirty="0"/>
              <a:t>de forma clara, buscará dar ênfase a sua importância para gestão financeira da </a:t>
            </a:r>
            <a:r>
              <a:rPr lang="pt-BR" dirty="0" smtClean="0"/>
              <a:t>microempresa.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 smtClean="0"/>
              <a:t>INTRODUÇÃO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776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Qual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 importância de utilização da demonstração do fluxo de caixa no planejamento financeiro das microempresas?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 smtClean="0"/>
              <a:t>OBJETO DE ESTUDO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427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OBJETIVOS ESPECÍFICOS</a:t>
            </a:r>
            <a:endParaRPr lang="pt-BR" sz="4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just">
              <a:buNone/>
            </a:pPr>
            <a:endParaRPr lang="pt-BR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JUSTIFICATIVA</a:t>
            </a:r>
          </a:p>
          <a:p>
            <a:pPr algn="just"/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METODOLOGIA</a:t>
            </a:r>
          </a:p>
          <a:p>
            <a:pPr algn="just"/>
            <a:endParaRPr lang="pt-BR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1900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 algn="just"/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Qualquer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atividade ou decisão a ser tomada requer um planejamento a fim de que se tenha um modelo a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seguir.</a:t>
            </a:r>
          </a:p>
          <a:p>
            <a:pPr marL="109728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planejamento pode ser conceituado como um processo, desenvolvido para alcançar uma situação futura desejada, de um modo mais eficiente, eficaz e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efetivo.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PLANEJAMENTO NAS ORGANIZAÇÕES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499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3890849"/>
              </p:ext>
            </p:extLst>
          </p:nvPr>
        </p:nvGraphicFramePr>
        <p:xfrm>
          <a:off x="611561" y="1340768"/>
          <a:ext cx="7848872" cy="4464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76950"/>
                <a:gridCol w="4171922"/>
              </a:tblGrid>
              <a:tr h="41210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FUNÇÕES BÁSICAS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67" marR="41967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167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Controle da gestão de atividades das funções financeiras, orçamentárias e de investimentos;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1967" marR="419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Controlar o fluxo de caixa e de investimentos visando garantir o desempenho financeiro da empresa;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1967" marR="41967" marT="0" marB="0" anchor="ctr"/>
                </a:tc>
              </a:tr>
              <a:tr h="1362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Responsabilizar-se pelas atividades das áreas de contas a pagar e a receber;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1967" marR="419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Identificar a situação financeira da empresa, analisando os recursos, a gestão dos recursos e outros fatores pertinentes, para decidir as políticas de ação, normas e medidas a propor;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1967" marR="41967" marT="0" marB="0" anchor="ctr"/>
                </a:tc>
              </a:tr>
              <a:tr h="1522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Planejar os serviços relacionados à previsão orçamentária, receitas, despesas, tesouraria, crédito, financiamentos e </a:t>
                      </a:r>
                      <a:r>
                        <a:rPr lang="pt-BR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inversões.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1967" marR="419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Submeter os programas orçamentários à apreciação da direção geral, apresentando justificativas e documentação, para obter a aprovação ou determinações para emendas, quando necessário;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1967" marR="41967" marT="0" marB="0" anchor="ctr"/>
                </a:tc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 smtClean="0"/>
              <a:t>ADMINISTRAÇÃO FINANCEIRA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5003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dirty="0" smtClean="0"/>
          </a:p>
          <a:p>
            <a:pPr algn="just"/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fluxo de caixa é o instrumento de relacionamento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das entradas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 saídas de recursos monetários da empresa em determinado intervalo de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tempo,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de forma que possam operar de acordo com as metas e os objetivos determinado.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FLUXO DE CAIXA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41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Apoio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 diretoria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da empresa; 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Integração dos diversos setores e/ou departamentos da empresa ao sistema do fluxo de caixa; 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Criação de um manual de operações financeiras; 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Organização da estrutura funcional da empresa com definição clara dos níveis de responsabilidade de cada área; 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Utilização do fluxo de caixa para avaliar com antecedência os efeitos da tomada de decisões que tenham impacto financeiro na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empresa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Implantação do Fluxo de Caixa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172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Controlar os recursos financeiros que se encontram disponíveis nos bancos e em caixa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Analisar antecipações de recebimentos e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pagamentos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Prover recursos para atender a escassez de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caixa;</a:t>
            </a:r>
          </a:p>
          <a:p>
            <a:pPr algn="just"/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Aplicar os recursos excedentes do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caixa.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 smtClean="0"/>
              <a:t>Administração de Caixa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72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4126</TotalTime>
  <Words>891</Words>
  <Application>Microsoft Office PowerPoint</Application>
  <PresentationFormat>Apresentação na tela (4:3)</PresentationFormat>
  <Paragraphs>399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Concurso</vt:lpstr>
      <vt:lpstr>INSTITUTO ENSINAR BRASIL FACULDADES UNIFICADAS DOCTUM </vt:lpstr>
      <vt:lpstr>INTRODUÇÃO</vt:lpstr>
      <vt:lpstr>OBJETO DE ESTUDO</vt:lpstr>
      <vt:lpstr>Apresentação do PowerPoint</vt:lpstr>
      <vt:lpstr>PLANEJAMENTO NAS ORGANIZAÇÕES</vt:lpstr>
      <vt:lpstr>ADMINISTRAÇÃO FINANCEIRA</vt:lpstr>
      <vt:lpstr>FLUXO DE CAIXA</vt:lpstr>
      <vt:lpstr>Implantação do Fluxo de Caixa</vt:lpstr>
      <vt:lpstr>Administração de Caixa</vt:lpstr>
      <vt:lpstr>Objetivo do Fluxo de Caixa</vt:lpstr>
      <vt:lpstr>Microempresa</vt:lpstr>
      <vt:lpstr>Principais Motivos de Fechamento de Empresas</vt:lpstr>
      <vt:lpstr>Gestão do Fluxo de Caixa nas Microempresas</vt:lpstr>
      <vt:lpstr>Análise das Hipóteses Levantadas</vt:lpstr>
      <vt:lpstr>Análise das Hipóteses Levantadas</vt:lpstr>
      <vt:lpstr>Apresentação do PowerPoint</vt:lpstr>
      <vt:lpstr>Apresentação do PowerPoint</vt:lpstr>
      <vt:lpstr>Referências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INSTITUTO ENSINAR BRASIL FACULDADES UNIFICADAS DOCTUM</dc:title>
  <dc:creator>ponto frio</dc:creator>
  <cp:lastModifiedBy>ponto frio</cp:lastModifiedBy>
  <cp:revision>34</cp:revision>
  <dcterms:created xsi:type="dcterms:W3CDTF">2015-06-30T16:31:50Z</dcterms:created>
  <dcterms:modified xsi:type="dcterms:W3CDTF">2015-07-06T01:39:04Z</dcterms:modified>
</cp:coreProperties>
</file>