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91" r:id="rId6"/>
    <p:sldId id="292" r:id="rId7"/>
    <p:sldId id="261" r:id="rId8"/>
    <p:sldId id="263" r:id="rId9"/>
    <p:sldId id="270" r:id="rId10"/>
    <p:sldId id="271" r:id="rId11"/>
    <p:sldId id="295" r:id="rId12"/>
    <p:sldId id="294" r:id="rId13"/>
    <p:sldId id="289" r:id="rId14"/>
    <p:sldId id="290" r:id="rId15"/>
    <p:sldId id="277" r:id="rId16"/>
    <p:sldId id="279" r:id="rId17"/>
    <p:sldId id="293" r:id="rId18"/>
    <p:sldId id="280" r:id="rId19"/>
    <p:sldId id="288" r:id="rId20"/>
    <p:sldId id="283" r:id="rId21"/>
    <p:sldId id="282" r:id="rId22"/>
    <p:sldId id="287" r:id="rId23"/>
    <p:sldId id="284" r:id="rId24"/>
  </p:sldIdLst>
  <p:sldSz cx="10080625" cy="7559675"/>
  <p:notesSz cx="7559675" cy="10691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518" y="-108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3" name="Espaço Reservado para Data 2"/>
          <p:cNvSpPr txBox="1">
            <a:spLocks noGrp="1"/>
          </p:cNvSpPr>
          <p:nvPr>
            <p:ph type="dt" sz="quarter" idx="1"/>
          </p:nvPr>
        </p:nvSpPr>
        <p:spPr>
          <a:xfrm>
            <a:off x="427932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4" name="Espaço Reservado para Rodapé 3"/>
          <p:cNvSpPr txBox="1">
            <a:spLocks noGrp="1"/>
          </p:cNvSpPr>
          <p:nvPr>
            <p:ph type="ftr" sz="quarter" idx="2"/>
          </p:nvPr>
        </p:nvSpPr>
        <p:spPr>
          <a:xfrm>
            <a:off x="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pt-B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5" name="Espaço Reservado para Número de Slide 4"/>
          <p:cNvSpPr txBox="1">
            <a:spLocks noGrp="1"/>
          </p:cNvSpPr>
          <p:nvPr>
            <p:ph type="sldNum" sz="quarter" idx="3"/>
          </p:nvPr>
        </p:nvSpPr>
        <p:spPr>
          <a:xfrm>
            <a:off x="427932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="b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75D747DD-258D-462A-A1E9-1BC58D1F1E6A}" type="slidenum">
              <a:t>‹nº›</a:t>
            </a:fld>
            <a:endParaRPr lang="pt-BR" sz="1400" b="0" i="0" u="none" strike="noStrike" kern="120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2776463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 idx="2"/>
          </p:nvPr>
        </p:nvSpPr>
        <p:spPr>
          <a:xfrm>
            <a:off x="1106999" y="812520"/>
            <a:ext cx="5345279" cy="400859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19"/>
            <a:ext cx="6047639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Espaço Reservado para Cabeçalho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Data 4"/>
          <p:cNvSpPr txBox="1">
            <a:spLocks noGrp="1"/>
          </p:cNvSpPr>
          <p:nvPr>
            <p:ph type="dt" idx="1"/>
          </p:nvPr>
        </p:nvSpPr>
        <p:spPr>
          <a:xfrm>
            <a:off x="4279320" y="0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Rodapé 5"/>
          <p:cNvSpPr txBox="1">
            <a:spLocks noGrp="1"/>
          </p:cNvSpPr>
          <p:nvPr>
            <p:ph type="ftr" sz="quarter" idx="4"/>
          </p:nvPr>
        </p:nvSpPr>
        <p:spPr>
          <a:xfrm>
            <a:off x="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xfrm>
            <a:off x="4279320" y="10157399"/>
            <a:ext cx="3280320" cy="53423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/>
          <a:lstStyle>
            <a:lvl1pPr marL="0" marR="0" lvl="0" indent="0" algn="r" rtl="0" hangingPunct="0">
              <a:buNone/>
              <a:tabLst/>
              <a:defRPr lang="pt-BR" sz="1400" kern="12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C52DA092-BD6E-42BA-A195-6C48595F3C2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2487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>
        <a:ln>
          <a:noFill/>
        </a:ln>
        <a:latin typeface="Arial" pitchFamily="18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3891E0CB-0FDE-46BE-BCE4-FF68BCE3AB31}" type="slidenum">
              <a:t>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81140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4A17E608-F1B9-412F-B097-B9808CBA8B68}" type="slidenum">
              <a:t>10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4A17E608-F1B9-412F-B097-B9808CBA8B68}" type="slidenum">
              <a:t>11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4A17E608-F1B9-412F-B097-B9808CBA8B68}" type="slidenum">
              <a:t>12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4A17E608-F1B9-412F-B097-B9808CBA8B68}" type="slidenum">
              <a:t>13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0B678537-BBD9-4A5E-9A4C-8BD8431EC97B}" type="slidenum">
              <a:t>14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0B678537-BBD9-4A5E-9A4C-8BD8431EC97B}" type="slidenum">
              <a:t>15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207CCD28-9393-45F3-9484-17E561A2DA40}" type="slidenum">
              <a:t>16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18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19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20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C5667625-0E5F-438E-A9BB-ED5DBE8370B9}" type="slidenum">
              <a:t>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21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22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80858CC4-42D3-4EEA-8169-45C0DD44B6CF}" type="slidenum">
              <a:t>23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2ED20ED1-E2C8-463C-8ECA-2228E71B3D7B}" type="slidenum">
              <a:t>3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5CE7AB95-C5C0-4B0D-B5FD-DAD043DC951A}" type="slidenum">
              <a:t>4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5CE7AB95-C5C0-4B0D-B5FD-DAD043DC951A}" type="slidenum">
              <a:t>5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5CE7AB95-C5C0-4B0D-B5FD-DAD043DC951A}" type="slidenum">
              <a:t>6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DC9E2525-3FFB-4E2E-9FA3-F388943C1D9F}" type="slidenum">
              <a:t>7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145832D1-1399-4CC0-9414-D5D22D158746}" type="slidenum">
              <a:t>8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ço Reservado para Número de Slide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/>
          <a:lstStyle/>
          <a:p>
            <a:pPr lvl="0"/>
            <a:fld id="{428B8C66-B849-48B2-BD95-29BD52D69D72}" type="slidenum">
              <a:t>9</a:t>
            </a:fld>
            <a:endParaRPr lang="pt-BR"/>
          </a:p>
        </p:txBody>
      </p:sp>
      <p:sp>
        <p:nvSpPr>
          <p:cNvPr id="2" name="Espaço Reservado para Imagem de Slide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Espaço Reservado para Anotações 2"/>
          <p:cNvSpPr txBox="1">
            <a:spLocks noGrp="1"/>
          </p:cNvSpPr>
          <p:nvPr>
            <p:ph type="body" sz="quarter" idx="1"/>
          </p:nvPr>
        </p:nvSpPr>
        <p:spPr>
          <a:xfrm>
            <a:off x="756000" y="5078519"/>
            <a:ext cx="6047639" cy="4721039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3D1D3B-A341-43EA-B04B-A868EFBC78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02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E12FCD1-FCB8-46EC-AF72-3C2768DD430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892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7299325" y="0"/>
            <a:ext cx="2276475" cy="67579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68313" y="0"/>
            <a:ext cx="6678612" cy="67579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393B654-CA24-41BC-BA42-615C0E60B47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367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3B5CF50-3BAE-4A8A-AB8B-DFD6518D5B2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1983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EB867C5-1FB1-4614-9946-1D0D0A5103C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198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12401CD-21F6-4E92-B64E-8C32231080BB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0149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CB8E5D7-9E90-4240-8C66-1D62DB98192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52038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7700C67-B174-471A-BF20-607ABBED2CA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6411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6A3AEC6-B6BF-48C7-892C-BF2BDED95C6A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41930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B9B86BF0-1BEA-4399-8022-B834C752D8E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6206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6E877A8-10A1-4933-8225-B6F378796CF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9235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 txBox="1">
            <a:spLocks noGrp="1"/>
          </p:cNvSpPr>
          <p:nvPr>
            <p:ph type="title"/>
          </p:nvPr>
        </p:nvSpPr>
        <p:spPr>
          <a:xfrm>
            <a:off x="468359" y="360"/>
            <a:ext cx="9071640" cy="126215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/>
            <a:r>
              <a:rPr lang="pt-BR"/>
              <a:t>Muokkaa otsikon tekstimuotoa napsauttamalla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1"/>
          </p:nvPr>
        </p:nvSpPr>
        <p:spPr>
          <a:xfrm>
            <a:off x="503999" y="1769039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lvl="0"/>
            <a:r>
              <a:rPr lang="pt-BR"/>
              <a:t>Muokkaa jäsennyksen tekstimuotoa napsauttamalla</a:t>
            </a:r>
          </a:p>
          <a:p>
            <a:pPr lvl="0"/>
            <a:r>
              <a:rPr lang="pt-BR"/>
              <a:t>Toinen jäsennystaso</a:t>
            </a:r>
          </a:p>
          <a:p>
            <a:pPr lvl="0"/>
            <a:r>
              <a:rPr lang="pt-BR"/>
              <a:t>Kolmas jäsennystaso</a:t>
            </a:r>
          </a:p>
          <a:p>
            <a:pPr lvl="0"/>
            <a:r>
              <a:rPr lang="pt-BR"/>
              <a:t>Neljäs jäsennystaso</a:t>
            </a:r>
          </a:p>
          <a:p>
            <a:pPr lvl="0"/>
            <a:r>
              <a:rPr lang="pt-BR"/>
              <a:t>Viides jäsennystaso</a:t>
            </a:r>
          </a:p>
          <a:p>
            <a:pPr lvl="0"/>
            <a:r>
              <a:rPr lang="pt-BR"/>
              <a:t>Kuudes jäsennystaso</a:t>
            </a:r>
          </a:p>
          <a:p>
            <a:pPr lvl="0"/>
            <a:r>
              <a:rPr lang="pt-BR"/>
              <a:t>Seitsemäs jäsennystaso</a:t>
            </a:r>
          </a:p>
          <a:p>
            <a:pPr lvl="0"/>
            <a:r>
              <a:rPr lang="pt-BR"/>
              <a:t>Kahdeksas jäsennystaso</a:t>
            </a:r>
          </a:p>
          <a:p>
            <a:pPr lvl="0"/>
            <a:r>
              <a:rPr lang="pt-BR"/>
              <a:t>Yhdeksäs jäsennystaso</a:t>
            </a:r>
          </a:p>
        </p:txBody>
      </p:sp>
      <p:sp>
        <p:nvSpPr>
          <p:cNvPr id="4" name="Espaço Reservado para Data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rtl="0" hangingPunct="0">
              <a:buNone/>
              <a:tabLst/>
              <a:defRPr lang="pt-BR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Espaço Reservado para Rodapé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ctr" rtl="0" hangingPunct="0">
              <a:buNone/>
              <a:tabLst/>
              <a:defRPr lang="pt-BR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Espaço Reservado para Número de Slide 5"/>
          <p:cNvSpPr txBox="1">
            <a:spLocks noGrp="1"/>
          </p:cNvSpPr>
          <p:nvPr>
            <p:ph type="sldNum" sz="quarter" idx="4"/>
          </p:nvPr>
        </p:nvSpPr>
        <p:spPr>
          <a:xfrm>
            <a:off x="7226999" y="6887160"/>
            <a:ext cx="2348279" cy="521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lvl1pPr marL="0" marR="0" lvl="0" indent="0" algn="r" rtl="0" hangingPunct="0">
              <a:buNone/>
              <a:tabLst/>
              <a:defRPr lang="pt-BR" sz="1400">
                <a:latin typeface="Times New Roman" pitchFamily="18"/>
                <a:ea typeface="DejaVu Sans" pitchFamily="2"/>
                <a:cs typeface="DejaVu Sans" pitchFamily="2"/>
              </a:defRPr>
            </a:lvl1pPr>
          </a:lstStyle>
          <a:p>
            <a:pPr lvl="0"/>
            <a:fld id="{4D463710-3367-4416-A220-B089BF45148C}" type="slidenum"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marL="0" marR="0" lvl="0" indent="0" algn="l" rtl="0" hangingPunct="0">
        <a:buNone/>
        <a:tabLst/>
        <a:defRPr lang="pt-BR" sz="4400" b="1" i="0" u="none" strike="noStrike">
          <a:ln>
            <a:noFill/>
          </a:ln>
          <a:solidFill>
            <a:srgbClr val="FFFFFF"/>
          </a:solidFill>
          <a:latin typeface="Arial" pitchFamily="18"/>
          <a:ea typeface="DejaVu Sans" pitchFamily="2"/>
          <a:cs typeface="DejaVu Sans" pitchFamily="2"/>
        </a:defRPr>
      </a:lvl1pPr>
    </p:titleStyle>
    <p:bodyStyle>
      <a:lvl1pPr marL="0" marR="0" lvl="0" indent="0" rtl="0" hangingPunct="0">
        <a:buNone/>
        <a:tabLst/>
        <a:defRPr lang="pt-BR"/>
      </a:lvl1pPr>
      <a:lvl2pPr marL="0" marR="0" lvl="0" indent="0" algn="l" rtl="0" hangingPunct="0">
        <a:lnSpc>
          <a:spcPct val="100000"/>
        </a:lnSpc>
        <a:spcBef>
          <a:spcPts val="0"/>
        </a:spcBef>
        <a:spcAft>
          <a:spcPts val="1134"/>
        </a:spcAft>
        <a:buNone/>
        <a:tabLst/>
        <a:defRPr lang="pt-BR" sz="28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2pPr>
      <a:lvl3pPr marL="0" marR="0" lvl="0" indent="0" algn="l" rtl="0" hangingPunct="0">
        <a:lnSpc>
          <a:spcPct val="100000"/>
        </a:lnSpc>
        <a:spcBef>
          <a:spcPts val="0"/>
        </a:spcBef>
        <a:spcAft>
          <a:spcPts val="850"/>
        </a:spcAft>
        <a:buNone/>
        <a:tabLst/>
        <a:defRPr lang="pt-BR" sz="24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3pPr>
      <a:lvl4pPr marL="0" marR="0" lvl="0" indent="0" algn="l" rtl="0" hangingPunct="0">
        <a:lnSpc>
          <a:spcPct val="100000"/>
        </a:lnSpc>
        <a:spcBef>
          <a:spcPts val="0"/>
        </a:spcBef>
        <a:spcAft>
          <a:spcPts val="567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4pPr>
      <a:lvl5pPr marL="0" marR="0" lvl="0" indent="0" algn="l" rtl="0" hangingPunct="0">
        <a:lnSpc>
          <a:spcPct val="100000"/>
        </a:lnSpc>
        <a:spcBef>
          <a:spcPts val="0"/>
        </a:spcBef>
        <a:spcAft>
          <a:spcPts val="283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5pPr>
      <a:lvl6pPr marL="0" marR="0" lvl="0" indent="0" algn="l" rtl="0" hangingPunct="0">
        <a:lnSpc>
          <a:spcPct val="100000"/>
        </a:lnSpc>
        <a:spcBef>
          <a:spcPts val="0"/>
        </a:spcBef>
        <a:spcAft>
          <a:spcPts val="283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6pPr>
      <a:lvl7pPr marL="0" marR="0" lvl="0" indent="0" algn="l" rtl="0" hangingPunct="0">
        <a:lnSpc>
          <a:spcPct val="100000"/>
        </a:lnSpc>
        <a:spcBef>
          <a:spcPts val="0"/>
        </a:spcBef>
        <a:spcAft>
          <a:spcPts val="283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7pPr>
      <a:lvl8pPr marL="0" marR="0" lvl="0" indent="0" algn="l" rtl="0" hangingPunct="0">
        <a:lnSpc>
          <a:spcPct val="100000"/>
        </a:lnSpc>
        <a:spcBef>
          <a:spcPts val="0"/>
        </a:spcBef>
        <a:spcAft>
          <a:spcPts val="283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8pPr>
      <a:lvl9pPr marL="0" marR="0" lvl="0" indent="0" algn="l" rtl="0" hangingPunct="0">
        <a:lnSpc>
          <a:spcPct val="100000"/>
        </a:lnSpc>
        <a:spcBef>
          <a:spcPts val="0"/>
        </a:spcBef>
        <a:spcAft>
          <a:spcPts val="283"/>
        </a:spcAft>
        <a:buNone/>
        <a:tabLst/>
        <a:defRPr lang="pt-BR" sz="2000" b="0" i="0" u="none" strike="noStrike" kern="0" spc="0" baseline="0">
          <a:ln>
            <a:noFill/>
          </a:ln>
          <a:latin typeface="Arial" pitchFamily="18"/>
          <a:ea typeface="DejaVu Sans" pitchFamily="2"/>
          <a:cs typeface="DejaVu Sans" pitchFamily="2"/>
        </a:defRPr>
      </a:lvl9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1080000" y="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sz="4000"/>
              <a:t>Faculdades Integradas de Caratinga</a:t>
            </a: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lum/>
            <a:alphaModFix/>
          </a:blip>
          <a:stretch>
            <a:fillRect/>
          </a:stretch>
        </p:blipFill>
        <p:spPr>
          <a:xfrm>
            <a:off x="341640" y="36000"/>
            <a:ext cx="558359" cy="108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CaixaDeTexto 3"/>
          <p:cNvSpPr txBox="1"/>
          <p:nvPr/>
        </p:nvSpPr>
        <p:spPr>
          <a:xfrm>
            <a:off x="2783880" y="1440000"/>
            <a:ext cx="4239000" cy="621793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TCC – Trabalho de Conclusão de Curso</a:t>
            </a:r>
          </a:p>
        </p:txBody>
      </p:sp>
      <p:sp>
        <p:nvSpPr>
          <p:cNvPr id="5" name="CaixaDeTexto 4"/>
          <p:cNvSpPr txBox="1"/>
          <p:nvPr/>
        </p:nvSpPr>
        <p:spPr>
          <a:xfrm>
            <a:off x="1620000" y="3059999"/>
            <a:ext cx="7020000" cy="1151885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compatLnSpc="0"/>
          <a:lstStyle/>
          <a:p>
            <a:pPr lvl="0" algn="ctr" hangingPunct="0"/>
            <a:r>
              <a:rPr lang="pt-BR" sz="2000" b="0" i="0" u="none" strike="noStrike" kern="1200" dirty="0">
                <a:ln>
                  <a:noFill/>
                </a:ln>
                <a:latin typeface="Arial Black" pitchFamily="18"/>
                <a:ea typeface="DejaVu Sans" pitchFamily="2"/>
                <a:cs typeface="DejaVu Sans" pitchFamily="2"/>
              </a:rPr>
              <a:t> </a:t>
            </a:r>
            <a:r>
              <a:rPr lang="pt-BR" sz="2000" dirty="0">
                <a:latin typeface="Arial Black" pitchFamily="18"/>
                <a:ea typeface="DejaVu Sans" pitchFamily="2"/>
                <a:cs typeface="DejaVu Sans" pitchFamily="2"/>
              </a:rPr>
              <a:t>APLICAÇÃO DE FERRAMENTAS DE BUSINESS INTELLIGENCE PARA CRIAÇÃO DE UM ÍNDICE DE QUALIDADE DE CURSO</a:t>
            </a:r>
            <a:endParaRPr lang="pt-BR" sz="2000" b="0" i="0" u="none" strike="noStrike" kern="1200" dirty="0">
              <a:ln>
                <a:noFill/>
              </a:ln>
              <a:latin typeface="Arial Black" pitchFamily="18"/>
              <a:ea typeface="DejaVu Sans" pitchFamily="2"/>
              <a:cs typeface="DejaVu Sans" pitchFamily="2"/>
            </a:endParaRPr>
          </a:p>
        </p:txBody>
      </p:sp>
      <p:sp>
        <p:nvSpPr>
          <p:cNvPr id="6" name="CaixaDeTexto 5"/>
          <p:cNvSpPr txBox="1"/>
          <p:nvPr/>
        </p:nvSpPr>
        <p:spPr>
          <a:xfrm>
            <a:off x="3888183" y="4620600"/>
            <a:ext cx="2664297" cy="385831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2000" b="1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Diego Pires </a:t>
            </a:r>
            <a:r>
              <a:rPr lang="pt-BR" sz="2000" b="1" i="0" u="none" strike="noStrike" kern="1200" dirty="0" err="1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Tannure</a:t>
            </a:r>
            <a:endParaRPr lang="pt-BR" sz="2000" b="1" i="0" u="none" strike="noStrike" kern="1200" dirty="0" smtClean="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4320232" y="6133680"/>
            <a:ext cx="4389608" cy="356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1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Orientador: </a:t>
            </a:r>
            <a:r>
              <a:rPr lang="pt-BR" sz="18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Prof. </a:t>
            </a:r>
            <a:r>
              <a:rPr lang="pt-BR" sz="1800" b="0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 </a:t>
            </a:r>
            <a:r>
              <a:rPr lang="pt-BR" sz="1800" b="0" i="0" u="none" strike="noStrike" kern="1200" dirty="0" err="1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Msc</a:t>
            </a:r>
            <a:r>
              <a:rPr lang="pt-BR" sz="1800" b="0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. Glauber Costa</a:t>
            </a:r>
            <a:endParaRPr lang="pt-BR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  <p:sp>
        <p:nvSpPr>
          <p:cNvPr id="8" name="CaixaDeTexto 7"/>
          <p:cNvSpPr txBox="1"/>
          <p:nvPr/>
        </p:nvSpPr>
        <p:spPr>
          <a:xfrm>
            <a:off x="3240000" y="7020000"/>
            <a:ext cx="3830759" cy="356336"/>
          </a:xfrm>
          <a:prstGeom prst="rect">
            <a:avLst/>
          </a:prstGeom>
          <a:noFill/>
          <a:ln>
            <a:noFill/>
          </a:ln>
        </p:spPr>
        <p:txBody>
          <a:bodyPr vert="horz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pt-BR" sz="18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Caratinga, </a:t>
            </a:r>
            <a:r>
              <a:rPr lang="pt-BR" sz="1800" b="0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11 </a:t>
            </a:r>
            <a:r>
              <a:rPr lang="pt-BR" sz="1800" b="0" i="0" u="none" strike="noStrike" kern="1200" dirty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de dezembro de </a:t>
            </a:r>
            <a:r>
              <a:rPr lang="pt-BR" sz="1800" b="0" i="0" u="none" strike="noStrike" kern="1200" dirty="0" smtClean="0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rPr>
              <a:t>2013</a:t>
            </a:r>
            <a:endParaRPr lang="pt-BR" sz="1800" b="0" i="0" u="none" strike="noStrike" kern="1200" dirty="0">
              <a:ln>
                <a:noFill/>
              </a:ln>
              <a:latin typeface="Arial" pitchFamily="18"/>
              <a:ea typeface="DejaVu Sans" pitchFamily="2"/>
              <a:cs typeface="DejaVu Sans" pitchFamily="2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Metodologia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Aplicação </a:t>
            </a:r>
            <a:r>
              <a:rPr lang="pt-BR" dirty="0"/>
              <a:t>da </a:t>
            </a:r>
            <a:r>
              <a:rPr lang="pt-BR" dirty="0" smtClean="0"/>
              <a:t>Formula</a:t>
            </a:r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Exibição </a:t>
            </a:r>
            <a:r>
              <a:rPr lang="pt-BR" dirty="0"/>
              <a:t>dos </a:t>
            </a:r>
            <a:r>
              <a:rPr lang="pt-BR" dirty="0" smtClean="0"/>
              <a:t>Dados</a:t>
            </a:r>
          </a:p>
          <a:p>
            <a:pPr marL="997199" lvl="1" indent="-457200">
              <a:buClrTx/>
              <a:buFont typeface="Arial" panose="020B0604020202020204" pitchFamily="34" charset="0"/>
              <a:buChar char="•"/>
            </a:pPr>
            <a:r>
              <a:rPr lang="pt-BR" dirty="0" err="1" smtClean="0"/>
              <a:t>Dashboards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Metodologia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57200" lvl="2" indent="-457200">
              <a:buClrTx/>
              <a:buFont typeface="Arial" panose="020B0604020202020204" pitchFamily="34" charset="0"/>
              <a:buChar char="•"/>
            </a:pPr>
            <a:r>
              <a:rPr lang="pt-BR" sz="3200" dirty="0" smtClean="0"/>
              <a:t> Data </a:t>
            </a:r>
            <a:r>
              <a:rPr lang="pt-BR" sz="3200" dirty="0" err="1"/>
              <a:t>Sources</a:t>
            </a:r>
            <a:endParaRPr lang="pt-BR" sz="3200" dirty="0"/>
          </a:p>
          <a:p>
            <a:pPr marL="971999" lvl="2" indent="0">
              <a:buClrTx/>
              <a:buNone/>
            </a:pPr>
            <a:endParaRPr lang="pt-BR" sz="32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72" y="2411685"/>
            <a:ext cx="7992888" cy="4943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7482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Metodologia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0918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57200" lvl="2" indent="-457200">
              <a:buClrTx/>
              <a:buFont typeface="Arial" panose="020B0604020202020204" pitchFamily="34" charset="0"/>
              <a:buChar char="•"/>
            </a:pPr>
            <a:r>
              <a:rPr lang="pt-BR" sz="3200" dirty="0" smtClean="0"/>
              <a:t> </a:t>
            </a:r>
            <a:r>
              <a:rPr lang="pt-BR" sz="3200" dirty="0" err="1" smtClean="0"/>
              <a:t>Components</a:t>
            </a:r>
            <a:endParaRPr lang="pt-BR" sz="3200" dirty="0"/>
          </a:p>
          <a:p>
            <a:pPr marL="971999" lvl="2" indent="0">
              <a:buClrTx/>
              <a:buNone/>
            </a:pPr>
            <a:endParaRPr lang="pt-BR" sz="32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72" y="2411685"/>
            <a:ext cx="7992888" cy="4937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921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Metodologia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200" lvl="2" indent="-457200">
              <a:buClrTx/>
              <a:buFont typeface="Arial" panose="020B0604020202020204" pitchFamily="34" charset="0"/>
              <a:buChar char="•"/>
            </a:pPr>
            <a:r>
              <a:rPr lang="pt-BR" sz="3200" dirty="0" smtClean="0"/>
              <a:t>Layout</a:t>
            </a:r>
          </a:p>
          <a:p>
            <a:pPr marL="971999" lvl="2" indent="0">
              <a:buClrTx/>
              <a:buNone/>
            </a:pPr>
            <a:endParaRPr lang="pt-BR" sz="3200" dirty="0"/>
          </a:p>
          <a:p>
            <a:pPr marL="971999" lvl="2" indent="0">
              <a:buClrTx/>
              <a:buNone/>
            </a:pPr>
            <a:endParaRPr lang="pt-BR" sz="3200" dirty="0" smtClean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872" y="2411685"/>
            <a:ext cx="7992888" cy="494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85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Resultados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Através </a:t>
            </a:r>
            <a:r>
              <a:rPr lang="pt-BR" dirty="0"/>
              <a:t>da ferramenta </a:t>
            </a:r>
            <a:r>
              <a:rPr lang="pt-BR" dirty="0" err="1" smtClean="0"/>
              <a:t>Pentaho</a:t>
            </a:r>
            <a:r>
              <a:rPr lang="pt-BR" dirty="0" smtClean="0"/>
              <a:t>, </a:t>
            </a:r>
            <a:r>
              <a:rPr lang="pt-BR" dirty="0"/>
              <a:t>foi possível realizar todo o processo de extração, análise, tratamento e manipulação dos dados, onde geraram informações necessárias para a realização do cálculo </a:t>
            </a:r>
            <a:r>
              <a:rPr lang="pt-BR" dirty="0" smtClean="0"/>
              <a:t>e da construção do índice interno da rede de Ensino </a:t>
            </a:r>
            <a:r>
              <a:rPr lang="pt-BR" dirty="0" err="1" smtClean="0"/>
              <a:t>Doctum</a:t>
            </a:r>
            <a:r>
              <a:rPr lang="pt-BR" dirty="0" smtClean="0"/>
              <a:t>. </a:t>
            </a:r>
            <a:endParaRPr lang="pt-BR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/>
              <a:t>Com uma interface intuitiva e com vários recursos </a:t>
            </a:r>
            <a:r>
              <a:rPr lang="pt-BR" dirty="0" smtClean="0"/>
              <a:t>os </a:t>
            </a:r>
            <a:r>
              <a:rPr lang="pt-BR" dirty="0" err="1" smtClean="0"/>
              <a:t>Dashboards</a:t>
            </a:r>
            <a:r>
              <a:rPr lang="pt-BR" dirty="0" smtClean="0"/>
              <a:t> proporcionaram a criação de um painel gerencial, onde se encontra de forma visual e gráfica o índice interno.</a:t>
            </a: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1506396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Resultados</a:t>
            </a:r>
          </a:p>
        </p:txBody>
      </p:sp>
      <p:sp>
        <p:nvSpPr>
          <p:cNvPr id="7" name="Espaço Reservado para Conteúdo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 Painel Gerencial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824" y="2339677"/>
            <a:ext cx="8712968" cy="47879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dirty="0"/>
              <a:t>Conclusão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As ferramentas de Business </a:t>
            </a:r>
            <a:r>
              <a:rPr lang="pt-BR" dirty="0" err="1" smtClean="0"/>
              <a:t>Intelligence</a:t>
            </a:r>
            <a:r>
              <a:rPr lang="pt-BR" dirty="0" smtClean="0"/>
              <a:t> são um fator chave nas organizações.</a:t>
            </a:r>
          </a:p>
          <a:p>
            <a:pPr marL="997199" lvl="1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Aplicar ferramentas de BI não é deixar uma organização </a:t>
            </a:r>
            <a:r>
              <a:rPr lang="pt-BR" dirty="0" smtClean="0"/>
              <a:t>inteligente.  </a:t>
            </a:r>
            <a:endParaRPr lang="pt-BR" dirty="0" smtClean="0"/>
          </a:p>
          <a:p>
            <a:pPr marL="997199" lvl="1" indent="-457200">
              <a:buClrTx/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O desenvolvimento dos </a:t>
            </a:r>
            <a:r>
              <a:rPr lang="pt-BR" dirty="0" err="1" smtClean="0"/>
              <a:t>Dashboards</a:t>
            </a:r>
            <a:r>
              <a:rPr lang="pt-BR" dirty="0" smtClean="0"/>
              <a:t> e a criação </a:t>
            </a:r>
            <a:r>
              <a:rPr lang="pt-BR" dirty="0"/>
              <a:t>de um painel gerencial permitiu o acesso rápido à informação gerada para analise de tomadas de decisões. </a:t>
            </a:r>
            <a:endParaRPr lang="pt-BR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/>
          </p:cNvSpPr>
          <p:nvPr/>
        </p:nvSpPr>
        <p:spPr>
          <a:xfrm>
            <a:off x="468359" y="293066"/>
            <a:ext cx="9071640" cy="677108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>
            <a:spAutoFit/>
          </a:bodyPr>
          <a:lstStyle>
            <a:defPPr lvl="0">
              <a:buSzPct val="45000"/>
              <a:buFont typeface="StarSymbol"/>
              <a:buNone/>
              <a:defRPr/>
            </a:defPPr>
            <a:lvl1pPr marL="0" marR="0" lvl="0" indent="0" algn="l" rtl="0" hangingPunct="0">
              <a:buSzPct val="45000"/>
              <a:buFont typeface="StarSymbol"/>
              <a:buChar char="●"/>
              <a:tabLst/>
              <a:defRPr lang="pt-BR" sz="4400" b="1" i="0" u="none" strike="noStrike">
                <a:ln>
                  <a:noFill/>
                </a:ln>
                <a:solidFill>
                  <a:srgbClr val="FFFFFF"/>
                </a:solidFill>
                <a:latin typeface="Arial" pitchFamily="18"/>
                <a:ea typeface="DejaVu Sans" pitchFamily="2"/>
                <a:cs typeface="DejaVu Sans" pitchFamily="2"/>
              </a:defRPr>
            </a:lvl1pPr>
            <a:lvl2pPr lvl="1">
              <a:buSzPct val="45000"/>
              <a:buFont typeface="StarSymbol"/>
              <a:buChar char="●"/>
              <a:defRPr/>
            </a:lvl2pPr>
            <a:lvl3pPr lvl="2">
              <a:buSzPct val="45000"/>
              <a:buFont typeface="StarSymbol"/>
              <a:buChar char="●"/>
              <a:defRPr/>
            </a:lvl3pPr>
            <a:lvl4pPr lvl="3">
              <a:buSzPct val="45000"/>
              <a:buFont typeface="StarSymbol"/>
              <a:buChar char="●"/>
              <a:defRPr/>
            </a:lvl4pPr>
            <a:lvl5pPr lvl="4">
              <a:buSzPct val="45000"/>
              <a:buFont typeface="StarSymbol"/>
              <a:buChar char="●"/>
              <a:defRPr/>
            </a:lvl5pPr>
            <a:lvl6pPr lvl="5">
              <a:buSzPct val="45000"/>
              <a:buFont typeface="StarSymbol"/>
              <a:buChar char="●"/>
              <a:defRPr/>
            </a:lvl6pPr>
            <a:lvl7pPr lvl="6">
              <a:buSzPct val="45000"/>
              <a:buFont typeface="StarSymbol"/>
              <a:buChar char="●"/>
              <a:defRPr/>
            </a:lvl7pPr>
            <a:lvl8pPr lvl="7">
              <a:buSzPct val="45000"/>
              <a:buFont typeface="StarSymbol"/>
              <a:buChar char="●"/>
              <a:defRPr/>
            </a:lvl8pPr>
            <a:lvl9pPr lvl="8">
              <a:buSzPct val="45000"/>
              <a:buFont typeface="StarSymbol"/>
              <a:buChar char="●"/>
              <a:defRPr/>
            </a:lvl9pPr>
          </a:lstStyle>
          <a:p>
            <a:pPr>
              <a:buFont typeface="StarSymbol"/>
              <a:buNone/>
            </a:pPr>
            <a:r>
              <a:rPr lang="pt-BR" kern="0" dirty="0" smtClean="0"/>
              <a:t>Trabalhos Futuros</a:t>
            </a:r>
            <a:endParaRPr lang="pt-BR" kern="0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Considerar a </a:t>
            </a:r>
            <a:r>
              <a:rPr lang="pt-BR" dirty="0"/>
              <a:t>média nacional</a:t>
            </a:r>
            <a:r>
              <a:rPr lang="pt-BR" dirty="0" smtClean="0"/>
              <a:t>, ao invés da media da rede </a:t>
            </a:r>
            <a:r>
              <a:rPr lang="pt-BR" dirty="0" err="1" smtClean="0"/>
              <a:t>Doctum</a:t>
            </a:r>
            <a:r>
              <a:rPr lang="pt-BR" dirty="0"/>
              <a:t>,</a:t>
            </a:r>
            <a:r>
              <a:rPr lang="pt-BR" dirty="0" smtClean="0"/>
              <a:t> </a:t>
            </a:r>
            <a:r>
              <a:rPr lang="pt-BR" dirty="0"/>
              <a:t>uma vez que disponha de tais informações. </a:t>
            </a:r>
            <a:endParaRPr lang="pt-BR" dirty="0" smtClean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Considerados </a:t>
            </a:r>
            <a:r>
              <a:rPr lang="pt-BR" dirty="0"/>
              <a:t>todos os parâmetros do </a:t>
            </a:r>
            <a:r>
              <a:rPr lang="pt-BR" dirty="0" smtClean="0"/>
              <a:t>MEC.</a:t>
            </a:r>
            <a:endParaRPr lang="pt-BR" dirty="0"/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/>
              <a:t>Para uma maior confiabilidade e diminuição de erros no cálculo, deve-se evitar o povoamento manual dos dados. </a:t>
            </a:r>
          </a:p>
        </p:txBody>
      </p:sp>
    </p:spTree>
    <p:extLst>
      <p:ext uri="{BB962C8B-B14F-4D97-AF65-F5344CB8AC3E}">
        <p14:creationId xmlns:p14="http://schemas.microsoft.com/office/powerpoint/2010/main" val="34140766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AURÉLIO</a:t>
            </a:r>
            <a:r>
              <a:rPr lang="pt-BR" sz="1800" dirty="0"/>
              <a:t>, M. Investimento em Business </a:t>
            </a:r>
            <a:r>
              <a:rPr lang="pt-BR" sz="1800" dirty="0" err="1"/>
              <a:t>Intelligence</a:t>
            </a:r>
            <a:r>
              <a:rPr lang="pt-BR" sz="1800" dirty="0"/>
              <a:t>. Julho 2007. Disponível em</a:t>
            </a:r>
            <a:r>
              <a:rPr lang="pt-BR" sz="1800" dirty="0" smtClean="0"/>
              <a:t>: &lt;</a:t>
            </a:r>
            <a:r>
              <a:rPr lang="pt-BR" sz="1800" dirty="0"/>
              <a:t>http://www.editora.vrc.puc-rio.br/autores/autores_entrevistas_pacheco.html&gt; Acesso em: 13 jun. 2013.</a:t>
            </a:r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BARBIERI</a:t>
            </a:r>
            <a:r>
              <a:rPr lang="pt-BR" sz="1800" dirty="0"/>
              <a:t>, Carlos. BI - Business </a:t>
            </a:r>
            <a:r>
              <a:rPr lang="pt-BR" sz="1800" dirty="0" err="1"/>
              <a:t>Intelligence</a:t>
            </a:r>
            <a:r>
              <a:rPr lang="pt-BR" sz="1800" dirty="0"/>
              <a:t> - Modelagem &amp; Tecnologia. São Paulo: </a:t>
            </a:r>
            <a:r>
              <a:rPr lang="pt-BR" sz="1800" dirty="0" err="1"/>
              <a:t>Axcel</a:t>
            </a:r>
            <a:r>
              <a:rPr lang="pt-BR" sz="1800" dirty="0"/>
              <a:t> Books, 2001</a:t>
            </a:r>
            <a:r>
              <a:rPr lang="pt-BR" sz="1800" dirty="0" smtClean="0"/>
              <a:t>.</a:t>
            </a:r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BRASIL</a:t>
            </a:r>
            <a:r>
              <a:rPr lang="pt-BR" sz="1800" dirty="0"/>
              <a:t>. Lei 10.861, de 14 de abril de 2004, que institui o Sistema Nacional de Avaliação da Educação Superior – SINAES.</a:t>
            </a:r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DATE</a:t>
            </a:r>
            <a:r>
              <a:rPr lang="pt-BR" sz="1800" dirty="0"/>
              <a:t>, C. J. , 1941 Introdução a sistemas de bancos de dados / C. J. Date; Tradução de Daniel vieira, - Rio de Janeiro : </a:t>
            </a:r>
            <a:r>
              <a:rPr lang="pt-BR" sz="1800" dirty="0" err="1"/>
              <a:t>Elsevier</a:t>
            </a:r>
            <a:r>
              <a:rPr lang="pt-BR" sz="1800" dirty="0"/>
              <a:t>, 2003 – 9ª </a:t>
            </a:r>
            <a:r>
              <a:rPr lang="pt-BR" sz="1800" dirty="0" err="1"/>
              <a:t>reinpressão</a:t>
            </a:r>
            <a:r>
              <a:rPr lang="pt-BR" sz="1800" dirty="0"/>
              <a:t>.</a:t>
            </a:r>
          </a:p>
          <a:p>
            <a:pPr marL="431999" lvl="0">
              <a:buNone/>
            </a:pPr>
            <a:endParaRPr lang="pt-BR" sz="1800" dirty="0"/>
          </a:p>
          <a:p>
            <a:pPr marL="431999" lvl="0">
              <a:buNone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DOCTUM </a:t>
            </a:r>
            <a:r>
              <a:rPr lang="pt-BR" sz="1800" dirty="0"/>
              <a:t>2013. Disponível em: &lt;http://www.doctum.edu.br:8080/portal&gt; Acesso em: 17 out. 2013</a:t>
            </a:r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FERNANDES</a:t>
            </a:r>
            <a:r>
              <a:rPr lang="pt-BR" sz="1800" dirty="0"/>
              <a:t>, R.; TOLDO, E.; MIGUEL, T.; GABRIELA, M. Avaliação de Cursos na Educação Superior: A Função e a Mecânica do Conceito Preliminar de Curso. </a:t>
            </a:r>
            <a:r>
              <a:rPr lang="pt-BR" sz="1800" dirty="0" err="1"/>
              <a:t>Brasilia</a:t>
            </a:r>
            <a:r>
              <a:rPr lang="pt-BR" sz="1800" dirty="0"/>
              <a:t>: Inep, 2009.</a:t>
            </a:r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 algn="just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HEINRICHS</a:t>
            </a:r>
            <a:r>
              <a:rPr lang="pt-BR" sz="1800" dirty="0"/>
              <a:t>, J. H.; LIM, J. S. </a:t>
            </a:r>
            <a:r>
              <a:rPr lang="pt-BR" sz="1800" dirty="0" err="1"/>
              <a:t>Integrating</a:t>
            </a:r>
            <a:r>
              <a:rPr lang="pt-BR" sz="1800" dirty="0"/>
              <a:t> web-</a:t>
            </a:r>
            <a:r>
              <a:rPr lang="pt-BR" sz="1800" dirty="0" err="1"/>
              <a:t>based</a:t>
            </a:r>
            <a:r>
              <a:rPr lang="pt-BR" sz="1800" dirty="0"/>
              <a:t> data mining </a:t>
            </a:r>
            <a:r>
              <a:rPr lang="pt-BR" sz="1800" dirty="0" err="1"/>
              <a:t>tolls</a:t>
            </a:r>
            <a:r>
              <a:rPr lang="pt-BR" sz="1800" dirty="0"/>
              <a:t> </a:t>
            </a:r>
            <a:r>
              <a:rPr lang="pt-BR" sz="1800" dirty="0" err="1" smtClean="0"/>
              <a:t>with</a:t>
            </a:r>
            <a:r>
              <a:rPr lang="pt-BR" sz="1800" dirty="0" smtClean="0"/>
              <a:t> Business </a:t>
            </a:r>
            <a:r>
              <a:rPr lang="pt-BR" sz="1800" dirty="0" err="1" smtClean="0"/>
              <a:t>models</a:t>
            </a:r>
            <a:r>
              <a:rPr lang="pt-BR" sz="1800" dirty="0" smtClean="0"/>
              <a:t> </a:t>
            </a:r>
            <a:r>
              <a:rPr lang="pt-BR" sz="1800" dirty="0"/>
              <a:t>for </a:t>
            </a:r>
            <a:r>
              <a:rPr lang="pt-BR" sz="1800" dirty="0" err="1"/>
              <a:t>knowledge</a:t>
            </a:r>
            <a:r>
              <a:rPr lang="pt-BR" sz="1800" dirty="0"/>
              <a:t> management. </a:t>
            </a:r>
            <a:r>
              <a:rPr lang="pt-BR" sz="1800" dirty="0" err="1"/>
              <a:t>Decision</a:t>
            </a:r>
            <a:r>
              <a:rPr lang="pt-BR" sz="1800" dirty="0"/>
              <a:t> </a:t>
            </a:r>
            <a:r>
              <a:rPr lang="pt-BR" sz="1800" dirty="0" err="1"/>
              <a:t>Support</a:t>
            </a:r>
            <a:r>
              <a:rPr lang="pt-BR" sz="1800" dirty="0"/>
              <a:t> </a:t>
            </a:r>
            <a:r>
              <a:rPr lang="pt-BR" sz="1800" dirty="0" smtClean="0"/>
              <a:t>Systems, v.35</a:t>
            </a:r>
            <a:r>
              <a:rPr lang="pt-BR" sz="1800" dirty="0"/>
              <a:t>, n.1, p.103-112, 2003.</a:t>
            </a:r>
          </a:p>
          <a:p>
            <a:pPr marL="431999" lvl="0">
              <a:buNone/>
            </a:pPr>
            <a:endParaRPr lang="pt-BR" sz="1800" dirty="0"/>
          </a:p>
          <a:p>
            <a:pPr marL="431999" lvl="0">
              <a:buNone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Sumário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475581"/>
            <a:ext cx="9071640" cy="5199897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Introdução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Objetivo </a:t>
            </a:r>
            <a:r>
              <a:rPr lang="pt-BR" dirty="0" smtClean="0"/>
              <a:t>Geral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Objetivo Específico</a:t>
            </a:r>
            <a:endParaRPr lang="pt-BR" dirty="0"/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Referencial </a:t>
            </a:r>
            <a:r>
              <a:rPr lang="pt-BR" dirty="0"/>
              <a:t>Teórico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Metodologia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Resultados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Conclusão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Trabalhos Futuros</a:t>
            </a:r>
            <a:endParaRPr lang="pt-BR" dirty="0"/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Referências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INMON</a:t>
            </a:r>
            <a:r>
              <a:rPr lang="pt-BR" sz="1800" dirty="0"/>
              <a:t>, W. H. </a:t>
            </a:r>
            <a:r>
              <a:rPr lang="pt-BR" sz="1800" dirty="0" err="1"/>
              <a:t>Building</a:t>
            </a:r>
            <a:r>
              <a:rPr lang="pt-BR" sz="1800" dirty="0"/>
              <a:t> </a:t>
            </a:r>
            <a:r>
              <a:rPr lang="pt-BR" sz="1800" dirty="0" err="1"/>
              <a:t>the</a:t>
            </a:r>
            <a:r>
              <a:rPr lang="pt-BR" sz="1800" dirty="0"/>
              <a:t> Data </a:t>
            </a:r>
            <a:r>
              <a:rPr lang="pt-BR" sz="1800" dirty="0" err="1"/>
              <a:t>Warehouse</a:t>
            </a:r>
            <a:r>
              <a:rPr lang="pt-BR" sz="1800" dirty="0"/>
              <a:t>. 2d. New York: John </a:t>
            </a:r>
            <a:r>
              <a:rPr lang="pt-BR" sz="1800" dirty="0" err="1"/>
              <a:t>Wiley</a:t>
            </a:r>
            <a:r>
              <a:rPr lang="pt-BR" sz="1800" dirty="0"/>
              <a:t> </a:t>
            </a:r>
            <a:r>
              <a:rPr lang="pt-BR" sz="1800" dirty="0" smtClean="0"/>
              <a:t>&amp; Sons</a:t>
            </a:r>
            <a:r>
              <a:rPr lang="pt-BR" sz="1800" dirty="0"/>
              <a:t>, 1996. 401p.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KUGELMEIER</a:t>
            </a:r>
            <a:r>
              <a:rPr lang="pt-BR" sz="1800" dirty="0"/>
              <a:t>, W. Business </a:t>
            </a:r>
            <a:r>
              <a:rPr lang="pt-BR" sz="1800" dirty="0" err="1"/>
              <a:t>Intelligence</a:t>
            </a:r>
            <a:r>
              <a:rPr lang="pt-BR" sz="1800" dirty="0"/>
              <a:t> - BI. 05/02/2009. Disponível em: &lt;http://www.gestaoempresarial.adm.br/artigos_sobre_gestao_empresarial_business_intelligence_bi.asp/&gt; Acesso em: 14 jun.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LIMA</a:t>
            </a:r>
            <a:r>
              <a:rPr lang="pt-BR" sz="1800" dirty="0"/>
              <a:t>, B. A importância da de business </a:t>
            </a:r>
            <a:r>
              <a:rPr lang="pt-BR" sz="1800" dirty="0" err="1"/>
              <a:t>intelligence</a:t>
            </a:r>
            <a:r>
              <a:rPr lang="pt-BR" sz="1800" dirty="0"/>
              <a:t>. Disponível em: &lt;http://www.administradores.com.br/artigos/marketing/a-importancia-da-business-intelligence-bi/65084/&gt; Acesso em: 3 jun. 2013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LOPES</a:t>
            </a:r>
            <a:r>
              <a:rPr lang="pt-BR" sz="1800" dirty="0"/>
              <a:t>, C. Conceito e história do BI. Disponível em</a:t>
            </a:r>
            <a:r>
              <a:rPr lang="pt-BR" sz="1800" dirty="0" smtClean="0"/>
              <a:t>: &lt;</a:t>
            </a:r>
            <a:r>
              <a:rPr lang="pt-BR" sz="1800" dirty="0"/>
              <a:t>http://www.celedo.com.br/portal/modules.php?name=News&amp;file=article&amp;sid=1&gt;. Acesso em: 20 junho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MARRA</a:t>
            </a:r>
            <a:r>
              <a:rPr lang="pt-BR" sz="1800" dirty="0"/>
              <a:t>, Adriana V.; MELO, Marlene C. de O. L. Docente gerente: O cotidiano de chefes de departamento e coordenadores em uma Universidade Federal. ENCONTRO NACIONAL DE PROGRAMAS DE PÓS-GRADUAÇÃO EM ADMINISTRAÇÃO, 27, 2003, Curitiba. Anais... Curitiba: ENANPAD, 2003</a:t>
            </a:r>
            <a:r>
              <a:rPr lang="pt-BR" sz="1800" dirty="0" smtClean="0"/>
              <a:t>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MEC </a:t>
            </a:r>
            <a:r>
              <a:rPr lang="pt-BR" sz="1800" dirty="0"/>
              <a:t>2010. Nota técnica - Cálculo do CPC. Disponível em: &lt;http://portal.inep.gov.br/notas-tecnicas&gt; Acesso em: 12 abr.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None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MEC </a:t>
            </a:r>
            <a:r>
              <a:rPr lang="pt-BR" sz="1800" dirty="0"/>
              <a:t>2011. Manual dos Indicadores de Qualidade da Educação Superior 2011. Disponível em: &lt;http://portal.inep.gov.br/notas-tecnicas&gt; Acesso em: 30 out.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Nota </a:t>
            </a:r>
            <a:r>
              <a:rPr lang="pt-BR" sz="1800" dirty="0"/>
              <a:t>técnica - Cálculo do Conceito ENADE. Disponível em: &lt;http://portal.inep.gov.br/notas-tecnicas&gt; Acesso em: 12 abr. 2013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PRABHU</a:t>
            </a:r>
            <a:r>
              <a:rPr lang="pt-BR" sz="1800" dirty="0"/>
              <a:t>, C.S.R. Data </a:t>
            </a:r>
            <a:r>
              <a:rPr lang="pt-BR" sz="1800" dirty="0" err="1"/>
              <a:t>Warehousing</a:t>
            </a:r>
            <a:r>
              <a:rPr lang="pt-BR" sz="1800" dirty="0"/>
              <a:t>: </a:t>
            </a:r>
            <a:r>
              <a:rPr lang="pt-BR" sz="1800" dirty="0" err="1"/>
              <a:t>Concepts</a:t>
            </a:r>
            <a:r>
              <a:rPr lang="pt-BR" sz="1800" dirty="0"/>
              <a:t>, </a:t>
            </a:r>
            <a:r>
              <a:rPr lang="pt-BR" sz="1800" dirty="0" err="1"/>
              <a:t>Techniques</a:t>
            </a:r>
            <a:r>
              <a:rPr lang="pt-BR" sz="1800" dirty="0"/>
              <a:t>, </a:t>
            </a:r>
            <a:r>
              <a:rPr lang="pt-BR" sz="1800" dirty="0" err="1"/>
              <a:t>Products</a:t>
            </a:r>
            <a:r>
              <a:rPr lang="pt-BR" sz="1800" dirty="0"/>
              <a:t> </a:t>
            </a:r>
            <a:r>
              <a:rPr lang="pt-BR" sz="1800" dirty="0" err="1"/>
              <a:t>and</a:t>
            </a:r>
            <a:r>
              <a:rPr lang="pt-BR" sz="1800" dirty="0"/>
              <a:t> </a:t>
            </a:r>
            <a:r>
              <a:rPr lang="pt-BR" sz="1800" dirty="0" err="1" smtClean="0"/>
              <a:t>Applications</a:t>
            </a:r>
            <a:r>
              <a:rPr lang="pt-BR" sz="1800" dirty="0" smtClean="0"/>
              <a:t>. </a:t>
            </a:r>
            <a:r>
              <a:rPr lang="pt-BR" sz="1800" dirty="0" err="1" smtClean="0"/>
              <a:t>Disponivel</a:t>
            </a:r>
            <a:r>
              <a:rPr lang="pt-BR" sz="1800" dirty="0" smtClean="0"/>
              <a:t> </a:t>
            </a:r>
            <a:r>
              <a:rPr lang="pt-BR" sz="1800" dirty="0"/>
              <a:t>em: &lt;http://books.google.com.br/books?id=CTPGC0QBhbkC&amp;printsec=frontcover&amp;dq=data+warehouse&amp;hl=pt-BR&amp;sa=X&amp;ei=47dmUrX4G-KG2wWpw4C4DA&amp;ved=0CEEQ6AEwAQ#v=onepage&amp;q=data%20warehouse&amp;f=false&gt; Acesso em 22 outubro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None/>
            </a:pPr>
            <a:endParaRPr lang="pt-BR" sz="1800" dirty="0"/>
          </a:p>
          <a:p>
            <a:pPr marL="431999" lvl="0">
              <a:buNone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Referências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SCHEPS</a:t>
            </a:r>
            <a:r>
              <a:rPr lang="pt-BR" sz="1800" dirty="0"/>
              <a:t>, S. Business </a:t>
            </a:r>
            <a:r>
              <a:rPr lang="pt-BR" sz="1800" dirty="0" err="1"/>
              <a:t>Intelligence</a:t>
            </a:r>
            <a:r>
              <a:rPr lang="pt-BR" sz="1800" dirty="0"/>
              <a:t> for </a:t>
            </a:r>
            <a:r>
              <a:rPr lang="pt-BR" sz="1800" dirty="0" err="1"/>
              <a:t>Dummies</a:t>
            </a:r>
            <a:r>
              <a:rPr lang="pt-BR" sz="1800" dirty="0"/>
              <a:t>. 1. ed. Indianapolis: </a:t>
            </a:r>
            <a:r>
              <a:rPr lang="pt-BR" sz="1800" dirty="0" err="1"/>
              <a:t>Wiley</a:t>
            </a:r>
            <a:r>
              <a:rPr lang="pt-BR" sz="1800" dirty="0"/>
              <a:t> </a:t>
            </a:r>
            <a:r>
              <a:rPr lang="pt-BR" sz="1800" dirty="0" err="1"/>
              <a:t>Publish</a:t>
            </a:r>
            <a:r>
              <a:rPr lang="pt-BR" sz="1800" dirty="0"/>
              <a:t>, 2008.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 smtClean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SATO</a:t>
            </a:r>
            <a:r>
              <a:rPr lang="pt-BR" sz="1800" dirty="0"/>
              <a:t>, F. </a:t>
            </a:r>
            <a:r>
              <a:rPr lang="pt-BR" sz="1800" dirty="0" err="1"/>
              <a:t>Pentaho</a:t>
            </a:r>
            <a:r>
              <a:rPr lang="pt-BR" sz="1800" dirty="0"/>
              <a:t> BI </a:t>
            </a:r>
            <a:r>
              <a:rPr lang="pt-BR" sz="1800" dirty="0" err="1"/>
              <a:t>Suite</a:t>
            </a:r>
            <a:r>
              <a:rPr lang="pt-BR" sz="1800" dirty="0"/>
              <a:t>. Disponível em</a:t>
            </a:r>
            <a:r>
              <a:rPr lang="pt-BR" sz="1800" dirty="0" smtClean="0"/>
              <a:t>: &lt;</a:t>
            </a:r>
            <a:r>
              <a:rPr lang="pt-BR" sz="1800" dirty="0"/>
              <a:t>http://dwbrasil.wordpress.com/category/pentaho/&gt;. Acesso em: 14 outubro 2013.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SOUZA</a:t>
            </a:r>
            <a:r>
              <a:rPr lang="pt-BR" sz="1800" dirty="0"/>
              <a:t>, H. S. APLICAÇÃO DE FERRAMENTAS DE BUSINESSINTELIGENCE PARA CONSOLIDAÇÃO DE DADOS FINANCEIROS DE UMA INSTITUIÇÃO DE ENSINO: ESTUDO DE CASO COM A SUÍTE PENTAHO. 2012. 81f. Monografia (Bacharelado em Banco de Dados) - Faculdades Integradas de Caratinga, Caratinga, 2012.</a:t>
            </a:r>
          </a:p>
          <a:p>
            <a:pPr marL="431999" lvl="0">
              <a:buClrTx/>
              <a:buFont typeface="Arial" panose="020B0604020202020204" pitchFamily="34" charset="0"/>
              <a:buChar char="•"/>
            </a:pPr>
            <a:endParaRPr lang="pt-BR" sz="1800" dirty="0"/>
          </a:p>
          <a:p>
            <a:pPr marL="431999" lvl="0">
              <a:buClrTx/>
              <a:buFont typeface="Arial" panose="020B0604020202020204" pitchFamily="34" charset="0"/>
              <a:buChar char="•"/>
            </a:pPr>
            <a:r>
              <a:rPr lang="pt-BR" sz="1800" dirty="0" smtClean="0"/>
              <a:t>TAURION</a:t>
            </a:r>
            <a:r>
              <a:rPr lang="pt-BR" sz="1800" dirty="0"/>
              <a:t>, C. (1997). Data </a:t>
            </a:r>
            <a:r>
              <a:rPr lang="pt-BR" sz="1800" dirty="0" err="1"/>
              <a:t>Warehouse</a:t>
            </a:r>
            <a:r>
              <a:rPr lang="pt-BR" sz="1800" dirty="0"/>
              <a:t>: Estado de Arte e Estado de Prática. </a:t>
            </a:r>
            <a:r>
              <a:rPr lang="pt-BR" sz="1800" dirty="0" err="1"/>
              <a:t>Developers</a:t>
            </a:r>
            <a:r>
              <a:rPr lang="pt-BR" sz="1800" dirty="0"/>
              <a:t>’ Magazine, ano 1, n. 6, p. 10-11, fev.</a:t>
            </a:r>
          </a:p>
          <a:p>
            <a:pPr marL="431999" lvl="0">
              <a:buNone/>
            </a:pPr>
            <a:endParaRPr lang="pt-BR" sz="1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Introdução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5196294"/>
          </a:xfrm>
        </p:spPr>
        <p:txBody>
          <a:bodyPr>
            <a:spAutoFit/>
          </a:bodyPr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itchFamily="34"/>
              </a:rPr>
              <a:t>Gestão Estratégica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endParaRPr lang="pt-BR" dirty="0" smtClean="0">
              <a:latin typeface="Arial" pitchFamily="34"/>
            </a:endParaRP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itchFamily="34"/>
              </a:rPr>
              <a:t>Sistemas de Suporte a decisão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endParaRPr lang="pt-BR" dirty="0" smtClean="0">
              <a:latin typeface="Arial" pitchFamily="34"/>
            </a:endParaRP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itchFamily="34"/>
              </a:rPr>
              <a:t>Qualidade de Curso</a:t>
            </a: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endParaRPr lang="pt-BR" dirty="0" smtClean="0">
              <a:latin typeface="Arial" pitchFamily="34"/>
            </a:endParaRPr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>
                <a:latin typeface="Arial" pitchFamily="34"/>
              </a:rPr>
              <a:t>Método de qualificação </a:t>
            </a:r>
          </a:p>
          <a:p>
            <a:pPr marL="565199" indent="-457200">
              <a:buClrTx/>
              <a:buFont typeface="Arial" panose="020B0604020202020204" pitchFamily="34" charset="0"/>
              <a:buChar char=" "/>
            </a:pPr>
            <a:endParaRPr lang="pt-BR" dirty="0">
              <a:latin typeface="Arial" pitchFamily="3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Objetivo Geral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468359" y="2340000"/>
            <a:ext cx="9071640" cy="28800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0" lvl="0" indent="0" algn="ctr">
              <a:buNone/>
            </a:pPr>
            <a:r>
              <a:rPr lang="pt-BR" sz="4000" dirty="0" smtClean="0"/>
              <a:t>APLICAR FERRAMENTAS DE BUSINESS INTELLIGENCE PARA CRIAÇÃO DE UM ÍNDICE DE QUALIDADE DE CURSO</a:t>
            </a:r>
          </a:p>
          <a:p>
            <a:pPr marL="431999" lvl="0"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dirty="0"/>
              <a:t>Objetivo </a:t>
            </a:r>
            <a:r>
              <a:rPr lang="pt-BR" dirty="0" smtClean="0"/>
              <a:t>Específico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Entender o cálculo do índice do Conceito Preliminar de Curso – CPC;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Definir </a:t>
            </a:r>
            <a:r>
              <a:rPr lang="pt-BR" dirty="0"/>
              <a:t>os parâmetros que serão utilizados na construção do índice proposto neste trabalho, similar ao CPC, porém mais adequado à realidade da instituição;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Coletar </a:t>
            </a:r>
            <a:r>
              <a:rPr lang="pt-BR" dirty="0"/>
              <a:t>os dados necessários no banco de dados do </a:t>
            </a:r>
            <a:r>
              <a:rPr lang="pt-BR" dirty="0" err="1"/>
              <a:t>Adx</a:t>
            </a:r>
            <a:r>
              <a:rPr lang="pt-BR" dirty="0"/>
              <a:t> e/ou em outros bancos de dados da instituição;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8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/>
          </p:nvPr>
        </p:nvSpPr>
        <p:spPr/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 dirty="0"/>
              <a:t>Objetivo </a:t>
            </a:r>
            <a:r>
              <a:rPr lang="pt-BR" dirty="0" smtClean="0"/>
              <a:t>Específico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/>
              <a:t>Utilizar a suíte PENTAHO para a </a:t>
            </a:r>
            <a:r>
              <a:rPr lang="pt-BR" dirty="0" smtClean="0"/>
              <a:t>extração, organização</a:t>
            </a:r>
            <a:r>
              <a:rPr lang="pt-BR" dirty="0"/>
              <a:t>, tratamento, e demonstração </a:t>
            </a:r>
            <a:r>
              <a:rPr lang="pt-BR" dirty="0" smtClean="0"/>
              <a:t>do </a:t>
            </a:r>
            <a:r>
              <a:rPr lang="pt-BR" dirty="0"/>
              <a:t>índice proposto;</a:t>
            </a:r>
          </a:p>
          <a:p>
            <a:pPr>
              <a:buClrTx/>
              <a:buFont typeface="Arial" panose="020B0604020202020204" pitchFamily="34" charset="0"/>
              <a:buChar char="•"/>
            </a:pPr>
            <a:r>
              <a:rPr lang="pt-BR" dirty="0"/>
              <a:t>Compartilhar esta informação com o órgão acadêmico gestor da instituição para que este sirva como auxílio na tomada de decisões relativas aos cursos estudados.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2165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Referencial Teórico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Conceito Preliminar de Curso (CPC)</a:t>
            </a:r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Business </a:t>
            </a:r>
            <a:r>
              <a:rPr lang="pt-BR" dirty="0" err="1" smtClean="0"/>
              <a:t>Intelligence</a:t>
            </a:r>
            <a:r>
              <a:rPr lang="pt-BR" dirty="0" smtClean="0"/>
              <a:t> (BI)</a:t>
            </a:r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Suíte </a:t>
            </a:r>
            <a:r>
              <a:rPr lang="pt-BR" dirty="0" err="1" smtClean="0"/>
              <a:t>Pentaho</a:t>
            </a:r>
            <a:r>
              <a:rPr lang="pt-BR" dirty="0" smtClean="0"/>
              <a:t> </a:t>
            </a:r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/>
          </a:p>
          <a:p>
            <a:pPr marL="997199" lvl="1" indent="-457200">
              <a:buClrTx/>
              <a:buFont typeface="Arial" panose="020B0604020202020204" pitchFamily="34" charset="0"/>
              <a:buChar char="•"/>
            </a:pPr>
            <a:r>
              <a:rPr lang="pt-BR" dirty="0" err="1" smtClean="0"/>
              <a:t>Datawarehouse</a:t>
            </a:r>
            <a:endParaRPr lang="pt-BR" dirty="0"/>
          </a:p>
          <a:p>
            <a:pPr marL="0" lvl="1" indent="0"/>
            <a:endParaRPr lang="pt-BR" sz="2600" dirty="0"/>
          </a:p>
          <a:p>
            <a:pPr marL="431999" lvl="0">
              <a:buNone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Referencial Teórico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999" y="1769039"/>
            <a:ext cx="9071640" cy="4899239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997199" lvl="1" indent="-457200">
              <a:buClrTx/>
              <a:buFont typeface="Arial" panose="020B0604020202020204" pitchFamily="34" charset="0"/>
              <a:buChar char="•"/>
            </a:pPr>
            <a:r>
              <a:rPr lang="pt-BR" dirty="0" err="1" smtClean="0"/>
              <a:t>Dashboard</a:t>
            </a:r>
            <a:endParaRPr lang="pt-BR" dirty="0" smtClean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Rede de Ensino </a:t>
            </a:r>
            <a:r>
              <a:rPr lang="pt-BR" dirty="0" err="1" smtClean="0"/>
              <a:t>Doctum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 txBox="1">
            <a:spLocks noGrp="1"/>
          </p:cNvSpPr>
          <p:nvPr>
            <p:ph type="title" idx="4294967295"/>
          </p:nvPr>
        </p:nvSpPr>
        <p:spPr>
          <a:xfrm>
            <a:off x="468359" y="360"/>
            <a:ext cx="9071640" cy="1262520"/>
          </a:xfrm>
        </p:spPr>
        <p:txBody>
          <a:bodyPr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pt-BR"/>
              <a:t>Metodologia</a:t>
            </a:r>
          </a:p>
        </p:txBody>
      </p:sp>
      <p:sp>
        <p:nvSpPr>
          <p:cNvPr id="3" name="Espaço Reservado para Texto 2"/>
          <p:cNvSpPr txBox="1">
            <a:spLocks noGrp="1"/>
          </p:cNvSpPr>
          <p:nvPr>
            <p:ph type="body" idx="4294967295"/>
          </p:nvPr>
        </p:nvSpPr>
        <p:spPr>
          <a:xfrm>
            <a:off x="503808" y="1763613"/>
            <a:ext cx="8639800" cy="5254226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None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32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1pPr>
            <a:lvl2pPr marL="864000" marR="0" lvl="1" indent="-288000">
              <a:spcBef>
                <a:spcPts val="0"/>
              </a:spcBef>
              <a:spcAft>
                <a:spcPts val="1134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8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2pPr>
            <a:lvl3pPr marL="1296000" marR="0" lvl="2" indent="-216000">
              <a:spcBef>
                <a:spcPts val="0"/>
              </a:spcBef>
              <a:spcAft>
                <a:spcPts val="850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4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5pPr>
            <a:lvl6pPr marL="2591999" marR="0" lvl="5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6pPr>
            <a:lvl7pPr marL="3023999" marR="0" lvl="6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Clr>
                <a:srgbClr val="FF6309"/>
              </a:buClr>
              <a:buSzPct val="45000"/>
              <a:buFont typeface="StarSymbol"/>
              <a:buChar char=""/>
              <a:defRPr lang="pt-BR" sz="2000" b="0" i="0" u="none" strike="noStrike">
                <a:ln>
                  <a:noFill/>
                </a:ln>
                <a:latin typeface="Arial" pitchFamily="18"/>
                <a:ea typeface="DejaVu Sans" pitchFamily="2"/>
                <a:cs typeface="DejaVu Sans" pitchFamily="2"/>
              </a:defRPr>
            </a:lvl9pPr>
          </a:lstStyle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Definição dos </a:t>
            </a:r>
            <a:r>
              <a:rPr lang="pt-BR" dirty="0" err="1"/>
              <a:t>Parametros</a:t>
            </a:r>
            <a:endParaRPr lang="pt-BR" dirty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 smtClean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Extração </a:t>
            </a:r>
            <a:r>
              <a:rPr lang="pt-BR" dirty="0" smtClean="0"/>
              <a:t>dos </a:t>
            </a:r>
            <a:r>
              <a:rPr lang="pt-BR" dirty="0"/>
              <a:t>dados do sistema </a:t>
            </a:r>
            <a:r>
              <a:rPr lang="pt-BR" dirty="0" smtClean="0"/>
              <a:t>ADX.</a:t>
            </a:r>
            <a:endParaRPr lang="pt-BR" dirty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/>
          </a:p>
          <a:p>
            <a:pPr marL="565199" indent="-457200">
              <a:buClrTx/>
              <a:buFont typeface="Arial" panose="020B0604020202020204" pitchFamily="34" charset="0"/>
              <a:buChar char="•"/>
            </a:pPr>
            <a:r>
              <a:rPr lang="pt-BR" dirty="0"/>
              <a:t>Armazenamento dos Dados</a:t>
            </a:r>
          </a:p>
          <a:p>
            <a:pPr marL="997199" lvl="1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Núcleo </a:t>
            </a:r>
            <a:r>
              <a:rPr lang="pt-BR" dirty="0" smtClean="0"/>
              <a:t>de Gestão da qualidade.</a:t>
            </a:r>
          </a:p>
          <a:p>
            <a:pPr marL="107999" lvl="0" indent="0">
              <a:buClrTx/>
              <a:buNone/>
            </a:pPr>
            <a:endParaRPr lang="pt-BR" dirty="0"/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r>
              <a:rPr lang="pt-BR" dirty="0" smtClean="0"/>
              <a:t>Tratamento dos Dados</a:t>
            </a:r>
          </a:p>
          <a:p>
            <a:pPr marL="565199" lvl="0" indent="-457200">
              <a:buClrTx/>
              <a:buFont typeface="Arial" panose="020B0604020202020204" pitchFamily="34" charset="0"/>
              <a:buChar char="•"/>
            </a:pP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lossy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1561</TotalTime>
  <Words>1063</Words>
  <Application>Microsoft Office PowerPoint</Application>
  <PresentationFormat>Personalizar</PresentationFormat>
  <Paragraphs>142</Paragraphs>
  <Slides>23</Slides>
  <Notes>22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Glossy</vt:lpstr>
      <vt:lpstr>Faculdades Integradas de Caratinga</vt:lpstr>
      <vt:lpstr>Sumário</vt:lpstr>
      <vt:lpstr>Introdução</vt:lpstr>
      <vt:lpstr>Objetivo Geral</vt:lpstr>
      <vt:lpstr>Objetivo Específico</vt:lpstr>
      <vt:lpstr>Objetivo Específico</vt:lpstr>
      <vt:lpstr>Referencial Teórico</vt:lpstr>
      <vt:lpstr>Referencial Teórico</vt:lpstr>
      <vt:lpstr>Metodologia</vt:lpstr>
      <vt:lpstr>Metodologia</vt:lpstr>
      <vt:lpstr>Metodologia</vt:lpstr>
      <vt:lpstr>Metodologia</vt:lpstr>
      <vt:lpstr>Metodologia</vt:lpstr>
      <vt:lpstr>Resultados</vt:lpstr>
      <vt:lpstr>Resultados</vt:lpstr>
      <vt:lpstr>Conclusão</vt:lpstr>
      <vt:lpstr>Apresentação do PowerPoint</vt:lpstr>
      <vt:lpstr>Referências</vt:lpstr>
      <vt:lpstr>Referências</vt:lpstr>
      <vt:lpstr>Referências</vt:lpstr>
      <vt:lpstr>Referências</vt:lpstr>
      <vt:lpstr>Referências</vt:lpstr>
      <vt:lpstr>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Faculdades Integradas de Caratinga</dc:title>
  <cp:lastModifiedBy>Diego</cp:lastModifiedBy>
  <cp:revision>5</cp:revision>
  <dcterms:created xsi:type="dcterms:W3CDTF">2010-03-30T17:50:03Z</dcterms:created>
  <dcterms:modified xsi:type="dcterms:W3CDTF">2013-12-11T19:20:16Z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formações 1">
    <vt:lpwstr/>
  </property>
  <property fmtid="{D5CDD505-2E9C-101B-9397-08002B2CF9AE}" pid="3" name="Informações 2">
    <vt:lpwstr/>
  </property>
  <property fmtid="{D5CDD505-2E9C-101B-9397-08002B2CF9AE}" pid="4" name="Informações 3">
    <vt:lpwstr/>
  </property>
  <property fmtid="{D5CDD505-2E9C-101B-9397-08002B2CF9AE}" pid="5" name="Informações 4">
    <vt:lpwstr/>
  </property>
</Properties>
</file>