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83" r:id="rId4"/>
    <p:sldId id="284" r:id="rId5"/>
    <p:sldId id="259" r:id="rId6"/>
    <p:sldId id="260" r:id="rId7"/>
    <p:sldId id="285" r:id="rId8"/>
    <p:sldId id="286" r:id="rId9"/>
    <p:sldId id="287" r:id="rId10"/>
    <p:sldId id="288" r:id="rId11"/>
    <p:sldId id="289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0" r:id="rId21"/>
    <p:sldId id="299" r:id="rId22"/>
    <p:sldId id="300" r:id="rId23"/>
    <p:sldId id="301" r:id="rId24"/>
    <p:sldId id="302" r:id="rId25"/>
    <p:sldId id="304" r:id="rId26"/>
    <p:sldId id="303" r:id="rId27"/>
    <p:sldId id="305" r:id="rId28"/>
    <p:sldId id="306" r:id="rId29"/>
    <p:sldId id="307" r:id="rId30"/>
    <p:sldId id="308" r:id="rId31"/>
  </p:sldIdLst>
  <p:sldSz cx="10080625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60" y="-10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375080"/>
            <a:ext cx="907164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1960" y="437508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37508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989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68360" y="360"/>
            <a:ext cx="9071640" cy="6757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04000" y="437508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989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151960" y="437508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4000" y="4375080"/>
            <a:ext cx="907092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4000" y="4375080"/>
            <a:ext cx="907164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151960" y="437508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504000" y="437508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68360" y="360"/>
            <a:ext cx="9071640" cy="6757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37508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9896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1960" y="437508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375080"/>
            <a:ext cx="9070920" cy="23799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pt-BR"/>
              <a:t>2.º Nível da estrutura de tópicos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pt-BR"/>
              <a:t>3.º Nível da estrutura de tópicos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pt-BR"/>
              <a:t>4.º Nível da estrutura de tópicos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pt-BR"/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 sz="1400"/>
              <a:t>&lt;data/hora&gt;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pPr algn="ctr"/>
            <a:r>
              <a:rPr lang="pt-BR" sz="1400"/>
              <a:t>&lt;rodapé&gt;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fld id="{F4CD05B6-6312-4E8A-9A0A-34C507DD5C1C}" type="slidenum">
              <a:rPr lang="pt-BR" sz="140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68360" y="360"/>
            <a:ext cx="9071640" cy="1262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/>
              <a:t>Muokkaa otsikon tekstimuotoa napsauttamalla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Muokkaa jäsennyksen tekstimuotoa napsauttamalla</a:t>
            </a:r>
            <a:endParaRPr/>
          </a:p>
          <a:p>
            <a:pPr>
              <a:lnSpc>
                <a:spcPct val="100000"/>
              </a:lnSpc>
            </a:pPr>
            <a:r>
              <a:rPr lang="pt-BR" sz="2800">
                <a:solidFill>
                  <a:srgbClr val="000000"/>
                </a:solidFill>
                <a:latin typeface="Arial"/>
                <a:ea typeface="DejaVu Sans"/>
              </a:rPr>
              <a:t>Toinen jäsennystaso</a:t>
            </a:r>
            <a:endParaRPr/>
          </a:p>
          <a:p>
            <a:pPr>
              <a:lnSpc>
                <a:spcPct val="100000"/>
              </a:lnSpc>
            </a:pPr>
            <a:r>
              <a:rPr lang="pt-BR" sz="2400">
                <a:solidFill>
                  <a:srgbClr val="000000"/>
                </a:solidFill>
                <a:latin typeface="Arial"/>
                <a:ea typeface="DejaVu Sans"/>
              </a:rPr>
              <a:t>Kolmas jäsennystaso</a:t>
            </a: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  <a:ea typeface="DejaVu Sans"/>
              </a:rPr>
              <a:t>Neljäs jäsennystaso</a:t>
            </a: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  <a:ea typeface="DejaVu Sans"/>
              </a:rPr>
              <a:t>Viides jäsennystaso</a:t>
            </a: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  <a:ea typeface="DejaVu Sans"/>
              </a:rPr>
              <a:t>Kuudes jäsennystaso</a:t>
            </a: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  <a:ea typeface="DejaVu Sans"/>
              </a:rPr>
              <a:t>Seitsemäs jäsennystaso</a:t>
            </a: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  <a:ea typeface="DejaVu Sans"/>
              </a:rPr>
              <a:t>Kahdeksas jäsennystaso</a:t>
            </a:r>
            <a:endParaRPr/>
          </a:p>
          <a:p>
            <a:pPr>
              <a:lnSpc>
                <a:spcPct val="100000"/>
              </a:lnSpc>
            </a:pPr>
            <a:r>
              <a:rPr lang="pt-BR" sz="2000">
                <a:solidFill>
                  <a:srgbClr val="000000"/>
                </a:solidFill>
                <a:latin typeface="Arial"/>
                <a:ea typeface="DejaVu Sans"/>
              </a:rPr>
              <a:t>Yhdeksäs jäsennystaso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 sz="1400"/>
              <a:t>&lt;data/hora&gt;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pPr algn="ctr"/>
            <a:r>
              <a:rPr lang="pt-BR" sz="1400"/>
              <a:t>&lt;rodapé&gt;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fld id="{E618A200-E171-4B89-AE87-92ADE0822B9E}" type="slidenum">
              <a:rPr lang="pt-BR" sz="140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1080000" y="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4000" dirty="0">
                <a:solidFill>
                  <a:schemeClr val="bg1"/>
                </a:solidFill>
              </a:rPr>
              <a:t>Faculdades Integradas de Caratinga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75" name="Imagem 74"/>
          <p:cNvPicPr/>
          <p:nvPr/>
        </p:nvPicPr>
        <p:blipFill>
          <a:blip r:embed="rId2"/>
          <a:stretch>
            <a:fillRect/>
          </a:stretch>
        </p:blipFill>
        <p:spPr>
          <a:xfrm>
            <a:off x="341640" y="36000"/>
            <a:ext cx="558360" cy="1080000"/>
          </a:xfrm>
          <a:prstGeom prst="rect">
            <a:avLst/>
          </a:prstGeom>
        </p:spPr>
      </p:pic>
      <p:sp>
        <p:nvSpPr>
          <p:cNvPr id="76" name="TextShape 2"/>
          <p:cNvSpPr txBox="1"/>
          <p:nvPr/>
        </p:nvSpPr>
        <p:spPr>
          <a:xfrm>
            <a:off x="2783880" y="1440000"/>
            <a:ext cx="4236120" cy="52632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/>
              <a:t>TCC – Trabalho de Conclusão de Curso</a:t>
            </a:r>
            <a:endParaRPr/>
          </a:p>
        </p:txBody>
      </p:sp>
      <p:sp>
        <p:nvSpPr>
          <p:cNvPr id="77" name="TextShape 3"/>
          <p:cNvSpPr txBox="1"/>
          <p:nvPr/>
        </p:nvSpPr>
        <p:spPr>
          <a:xfrm>
            <a:off x="1620000" y="3060000"/>
            <a:ext cx="7020000" cy="11692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 algn="ctr"/>
            <a:r>
              <a:rPr lang="pt-BR" b="1" dirty="0" smtClean="0"/>
              <a:t>DESENVOLVIMENTO DE UMA API PARA INTEGRAR </a:t>
            </a:r>
            <a:r>
              <a:rPr lang="pt-BR" b="1" i="1" dirty="0" smtClean="0"/>
              <a:t>FRAMEWORKS</a:t>
            </a:r>
            <a:endParaRPr lang="pt-BR" b="1" dirty="0"/>
          </a:p>
          <a:p>
            <a:pPr algn="ctr"/>
            <a:r>
              <a:rPr lang="pt-BR" b="1" dirty="0" smtClean="0"/>
              <a:t>PARA IMPLEMENTAÇÕES DE APLICAÇÕES WEB</a:t>
            </a:r>
            <a:endParaRPr b="1" dirty="0"/>
          </a:p>
        </p:txBody>
      </p:sp>
      <p:sp>
        <p:nvSpPr>
          <p:cNvPr id="78" name="TextShape 4"/>
          <p:cNvSpPr txBox="1"/>
          <p:nvPr/>
        </p:nvSpPr>
        <p:spPr>
          <a:xfrm>
            <a:off x="2391480" y="4620600"/>
            <a:ext cx="5537520" cy="37368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 algn="ctr"/>
            <a:r>
              <a:rPr lang="pt-BR" b="1" dirty="0" smtClean="0"/>
              <a:t>João Paulo Constantino</a:t>
            </a:r>
            <a:endParaRPr b="1" dirty="0"/>
          </a:p>
        </p:txBody>
      </p:sp>
      <p:sp>
        <p:nvSpPr>
          <p:cNvPr id="79" name="TextShape 5"/>
          <p:cNvSpPr txBox="1"/>
          <p:nvPr/>
        </p:nvSpPr>
        <p:spPr>
          <a:xfrm>
            <a:off x="5074200" y="6133680"/>
            <a:ext cx="3635640" cy="34632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b="1" dirty="0" smtClean="0"/>
              <a:t>Orientador: </a:t>
            </a:r>
            <a:r>
              <a:rPr lang="pt-BR" dirty="0" err="1" smtClean="0"/>
              <a:t>Msc</a:t>
            </a:r>
            <a:r>
              <a:rPr lang="pt-BR" dirty="0" smtClean="0"/>
              <a:t>. Glauber Costa </a:t>
            </a:r>
            <a:endParaRPr dirty="0"/>
          </a:p>
        </p:txBody>
      </p:sp>
      <p:sp>
        <p:nvSpPr>
          <p:cNvPr id="80" name="TextShape 6"/>
          <p:cNvSpPr txBox="1"/>
          <p:nvPr/>
        </p:nvSpPr>
        <p:spPr>
          <a:xfrm>
            <a:off x="3240000" y="7020000"/>
            <a:ext cx="3830760" cy="34632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pt-BR" dirty="0"/>
              <a:t>Caratinga, </a:t>
            </a:r>
            <a:r>
              <a:rPr lang="pt-BR" dirty="0" smtClean="0"/>
              <a:t>10 </a:t>
            </a:r>
            <a:r>
              <a:rPr lang="pt-BR" dirty="0"/>
              <a:t>de dezembro de </a:t>
            </a:r>
            <a:r>
              <a:rPr lang="pt-BR" dirty="0" smtClean="0"/>
              <a:t>2013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Seleção de componentes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smtClean="0"/>
              <a:t>Motivação</a:t>
            </a:r>
          </a:p>
          <a:p>
            <a:pPr marL="1714500" lvl="3" indent="-342900">
              <a:buFont typeface="Arial" pitchFamily="34" charset="0"/>
              <a:buChar char="•"/>
            </a:pPr>
            <a:r>
              <a:rPr lang="pt-BR" sz="2000" b="1" dirty="0" smtClean="0"/>
              <a:t>Dificuldade de implementação, grande quantidade </a:t>
            </a:r>
            <a:br>
              <a:rPr lang="pt-BR" sz="2000" b="1" dirty="0" smtClean="0"/>
            </a:br>
            <a:r>
              <a:rPr lang="pt-BR" sz="2000" b="1" dirty="0" err="1" smtClean="0"/>
              <a:t>tags</a:t>
            </a:r>
            <a:r>
              <a:rPr lang="pt-BR" sz="2000" b="1" dirty="0" smtClean="0"/>
              <a:t> HTML a serem utilizadas para formar o mesmo</a:t>
            </a:r>
            <a:br>
              <a:rPr lang="pt-BR" sz="2000" b="1" dirty="0" smtClean="0"/>
            </a:br>
            <a:r>
              <a:rPr lang="pt-BR" sz="2000" b="1" dirty="0" smtClean="0"/>
              <a:t>dificuldade em manutenção, grau de utilização.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smtClean="0"/>
              <a:t>Barra de Navegação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smtClean="0"/>
              <a:t>Botões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smtClean="0"/>
              <a:t>Acordeom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err="1" smtClean="0"/>
              <a:t>TabBar</a:t>
            </a:r>
            <a:endParaRPr lang="pt-BR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Coleta de requisitos</a:t>
            </a:r>
          </a:p>
        </p:txBody>
      </p:sp>
    </p:spTree>
    <p:extLst>
      <p:ext uri="{BB962C8B-B14F-4D97-AF65-F5344CB8AC3E}">
        <p14:creationId xmlns:p14="http://schemas.microsoft.com/office/powerpoint/2010/main" val="3728831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Coleta de requisitos – Barra de Navegação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título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Adicionar, remover e pesquisar links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Adicionar </a:t>
            </a:r>
            <a:r>
              <a:rPr lang="pt-BR" sz="2400" b="1" dirty="0"/>
              <a:t>í</a:t>
            </a:r>
            <a:r>
              <a:rPr lang="pt-BR" sz="2400" b="1" dirty="0" smtClean="0"/>
              <a:t>cone aos links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o alinhamento dos links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Adicionar sub links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rotatividade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posição, topo ou rodapé</a:t>
            </a:r>
          </a:p>
        </p:txBody>
      </p:sp>
    </p:spTree>
    <p:extLst>
      <p:ext uri="{BB962C8B-B14F-4D97-AF65-F5344CB8AC3E}">
        <p14:creationId xmlns:p14="http://schemas.microsoft.com/office/powerpoint/2010/main" val="1098247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Barra de Navegação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60" y="2794924"/>
            <a:ext cx="9396488" cy="362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12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Coleta de requisitos – </a:t>
            </a:r>
            <a:r>
              <a:rPr lang="pt-BR" sz="2400" b="1" dirty="0" err="1" smtClean="0"/>
              <a:t>Tab</a:t>
            </a:r>
            <a:r>
              <a:rPr lang="pt-BR" sz="2400" b="1" dirty="0" smtClean="0"/>
              <a:t> Bar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Adicionar sessão ou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o título da sessão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Adicionar conteúdo as sessões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616912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err="1" smtClean="0"/>
              <a:t>Tab</a:t>
            </a:r>
            <a:r>
              <a:rPr lang="pt-BR" sz="2400" b="1" dirty="0" smtClean="0"/>
              <a:t> Bar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2400" b="1" dirty="0" smtClean="0"/>
          </a:p>
          <a:p>
            <a:pPr marL="1257300" lvl="2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26" y="3055645"/>
            <a:ext cx="9392098" cy="266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89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Coleta de requisitos – Botões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tamanho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cor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ação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ações secundárias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Definir título</a:t>
            </a:r>
          </a:p>
        </p:txBody>
      </p:sp>
    </p:spTree>
    <p:extLst>
      <p:ext uri="{BB962C8B-B14F-4D97-AF65-F5344CB8AC3E}">
        <p14:creationId xmlns:p14="http://schemas.microsoft.com/office/powerpoint/2010/main" val="759394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Botões</a:t>
            </a:r>
          </a:p>
          <a:p>
            <a:pPr marL="1257300" lvl="2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40" y="2843733"/>
            <a:ext cx="905001" cy="314368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960" y="2843733"/>
            <a:ext cx="3234026" cy="3143689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343" y="2843732"/>
            <a:ext cx="4605849" cy="237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61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Coleta de requisitos – Acordeom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Adicionar link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Adicionar conteúdo do link</a:t>
            </a:r>
          </a:p>
        </p:txBody>
      </p:sp>
    </p:spTree>
    <p:extLst>
      <p:ext uri="{BB962C8B-B14F-4D97-AF65-F5344CB8AC3E}">
        <p14:creationId xmlns:p14="http://schemas.microsoft.com/office/powerpoint/2010/main" val="2280523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Acordeom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49" y="3059757"/>
            <a:ext cx="8568952" cy="313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363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Implementação da API</a:t>
            </a:r>
            <a:br>
              <a:rPr lang="pt-BR" sz="2400" b="1" dirty="0" smtClean="0"/>
            </a:br>
            <a:endParaRPr lang="pt-BR" sz="2400" b="1" dirty="0" smtClean="0"/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Hot Spot</a:t>
            </a:r>
          </a:p>
          <a:p>
            <a:pPr marL="1828800" lvl="3" indent="-457200">
              <a:buFont typeface="+mj-lt"/>
              <a:buAutoNum type="arabicPeriod"/>
            </a:pPr>
            <a:r>
              <a:rPr lang="pt-BR" sz="2400" b="1" dirty="0" smtClean="0"/>
              <a:t>Análise da API como um todo e seus componentes</a:t>
            </a:r>
          </a:p>
          <a:p>
            <a:pPr marL="1828800" lvl="3" indent="-457200">
              <a:buFont typeface="+mj-lt"/>
              <a:buAutoNum type="arabicPeriod"/>
            </a:pPr>
            <a:r>
              <a:rPr lang="pt-BR" sz="2400" b="1" dirty="0" smtClean="0"/>
              <a:t>Implementação do componente base da API</a:t>
            </a:r>
          </a:p>
          <a:p>
            <a:pPr marL="1828800" lvl="3" indent="-457200">
              <a:buFont typeface="+mj-lt"/>
              <a:buAutoNum type="arabicPeriod"/>
            </a:pPr>
            <a:r>
              <a:rPr lang="pt-BR" sz="2400" b="1" dirty="0" smtClean="0"/>
              <a:t>Análise dos diagramas dos componentes junto ao</a:t>
            </a:r>
            <a:br>
              <a:rPr lang="pt-BR" sz="2400" b="1" dirty="0" smtClean="0"/>
            </a:br>
            <a:r>
              <a:rPr lang="pt-BR" sz="2400" b="1" dirty="0" smtClean="0"/>
              <a:t>componente base.</a:t>
            </a:r>
          </a:p>
          <a:p>
            <a:pPr marL="1828800" lvl="3" indent="-457200">
              <a:buFont typeface="+mj-lt"/>
              <a:buAutoNum type="arabicPeriod"/>
            </a:pPr>
            <a:r>
              <a:rPr lang="pt-BR" sz="2400" b="1" dirty="0" smtClean="0"/>
              <a:t>Implementação dos componentes</a:t>
            </a:r>
            <a:br>
              <a:rPr lang="pt-BR" sz="2400" b="1" dirty="0" smtClean="0"/>
            </a:br>
            <a:endParaRPr lang="pt-BR" sz="2400" b="1" dirty="0" smtClean="0"/>
          </a:p>
          <a:p>
            <a:pPr marL="1371600" lvl="2" indent="-457200">
              <a:buFont typeface="Arial" pitchFamily="34" charset="0"/>
              <a:buChar char="•"/>
            </a:pPr>
            <a:r>
              <a:rPr lang="pt-BR" sz="2400" b="1" dirty="0" smtClean="0"/>
              <a:t>Diagramas UML</a:t>
            </a:r>
          </a:p>
        </p:txBody>
      </p:sp>
    </p:spTree>
    <p:extLst>
      <p:ext uri="{BB962C8B-B14F-4D97-AF65-F5344CB8AC3E}">
        <p14:creationId xmlns:p14="http://schemas.microsoft.com/office/powerpoint/2010/main" val="222352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dirty="0">
                <a:solidFill>
                  <a:schemeClr val="bg1"/>
                </a:solidFill>
              </a:rPr>
              <a:t>Introdução</a:t>
            </a:r>
            <a:endParaRPr sz="3600" dirty="0">
              <a:solidFill>
                <a:schemeClr val="bg1"/>
              </a:solidFill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504000" y="1835622"/>
            <a:ext cx="9071640" cy="4923018"/>
          </a:xfrm>
          <a:prstGeom prst="rect">
            <a:avLst/>
          </a:prstGeom>
        </p:spPr>
        <p:txBody>
          <a:bodyPr wrap="none" lIns="0" tIns="0" rIns="0" bIns="0"/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Internet</a:t>
            </a:r>
          </a:p>
          <a:p>
            <a:pPr marL="914400"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Meio: </a:t>
            </a:r>
            <a:r>
              <a:rPr lang="pt-BR" sz="2400" b="1" dirty="0" smtClean="0"/>
              <a:t>negócio</a:t>
            </a:r>
            <a:r>
              <a:rPr lang="pt-BR" sz="2400" b="1" dirty="0" smtClean="0"/>
              <a:t>; comunicação; automatização.</a:t>
            </a:r>
          </a:p>
          <a:p>
            <a:pPr marL="914400"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b="1" dirty="0" smtClean="0"/>
              <a:t>Brasil</a:t>
            </a:r>
          </a:p>
          <a:p>
            <a:pPr marL="1371600" lvl="2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b="1" dirty="0" smtClean="0"/>
              <a:t>3 º colocado no ranking em quantidade de usuários ativos</a:t>
            </a:r>
          </a:p>
          <a:p>
            <a:pPr marL="1371600" lvl="2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b="1" dirty="0" smtClean="0"/>
              <a:t>1º colocado no ranking em tempo de acesso de cada usuário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Aplicações Web</a:t>
            </a:r>
          </a:p>
          <a:p>
            <a:pPr marL="914400"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Faz uso da internet para executar suas aplicações.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Aumento da demanda por aplicações Web</a:t>
            </a:r>
          </a:p>
          <a:p>
            <a:pPr marL="914400" lvl="1" indent="-457200">
              <a:lnSpc>
                <a:spcPct val="150000"/>
              </a:lnSpc>
              <a:buFont typeface="Arial" pitchFamily="34" charset="0"/>
              <a:buChar char="•"/>
            </a:pPr>
            <a:endParaRPr lang="pt-BR" sz="2400" b="1" dirty="0" smtClean="0"/>
          </a:p>
          <a:p>
            <a:pPr marL="914400" lvl="1" indent="-457200">
              <a:lnSpc>
                <a:spcPct val="150000"/>
              </a:lnSpc>
              <a:buFont typeface="Arial" pitchFamily="34" charset="0"/>
              <a:buChar char="•"/>
            </a:pPr>
            <a:endParaRPr lang="pt-BR" sz="2800" b="1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pt-BR" dirty="0" smtClean="0"/>
          </a:p>
          <a:p>
            <a:pPr marL="742950" lvl="1" indent="-285750">
              <a:buFont typeface="Arial" pitchFamily="34" charset="0"/>
              <a:buChar char="•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905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Resultados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Barra de Navegação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5" t="3909" r="6026" b="4480"/>
          <a:stretch/>
        </p:blipFill>
        <p:spPr>
          <a:xfrm>
            <a:off x="3246120" y="2392681"/>
            <a:ext cx="3901440" cy="461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595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Resultados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err="1" smtClean="0"/>
              <a:t>Tab</a:t>
            </a:r>
            <a:r>
              <a:rPr lang="pt-BR" sz="2400" b="1" dirty="0" smtClean="0"/>
              <a:t> Bar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2" t="7037" r="5040" b="6456"/>
          <a:stretch/>
        </p:blipFill>
        <p:spPr>
          <a:xfrm>
            <a:off x="1784762" y="2410082"/>
            <a:ext cx="6438835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720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Resultados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Botões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56" t="6174" r="10704" b="6007"/>
          <a:stretch/>
        </p:blipFill>
        <p:spPr>
          <a:xfrm>
            <a:off x="3096096" y="1935719"/>
            <a:ext cx="3240360" cy="4868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752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Resultados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Acordeom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2" t="8692" r="7484" b="8727"/>
          <a:stretch/>
        </p:blipFill>
        <p:spPr>
          <a:xfrm>
            <a:off x="2719352" y="2999077"/>
            <a:ext cx="3913184" cy="338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5309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Resultados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Disponibiliza os componentes do </a:t>
            </a:r>
            <a:r>
              <a:rPr lang="pt-BR" sz="2400" b="1" dirty="0" err="1" smtClean="0"/>
              <a:t>Twitter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Bootstrap</a:t>
            </a:r>
            <a:endParaRPr lang="pt-BR" sz="24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Manipulação através de objetos em PHP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Integração dos </a:t>
            </a:r>
            <a:r>
              <a:rPr lang="pt-BR" sz="2400" b="1" i="1" dirty="0" smtClean="0"/>
              <a:t>Frameworks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b="1" i="1" dirty="0" smtClean="0"/>
          </a:p>
          <a:p>
            <a:pPr marL="1257300" lvl="2" indent="-342900">
              <a:buFont typeface="Arial" pitchFamily="34" charset="0"/>
              <a:buChar char="•"/>
            </a:pP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976" y="3405617"/>
            <a:ext cx="5500838" cy="3974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117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Conclusão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Objetivos alcançados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Implementação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Ambiente proposto com sucesso</a:t>
            </a:r>
          </a:p>
        </p:txBody>
      </p:sp>
    </p:spTree>
    <p:extLst>
      <p:ext uri="{BB962C8B-B14F-4D97-AF65-F5344CB8AC3E}">
        <p14:creationId xmlns:p14="http://schemas.microsoft.com/office/powerpoint/2010/main" val="3200722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Conclusão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Problemas solucionados.</a:t>
            </a:r>
            <a:br>
              <a:rPr lang="pt-BR" sz="2400" b="1" dirty="0" smtClean="0"/>
            </a:br>
            <a:endParaRPr lang="pt-BR" sz="24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Back – </a:t>
            </a:r>
            <a:r>
              <a:rPr lang="pt-BR" sz="2400" b="1" dirty="0" err="1" smtClean="0"/>
              <a:t>End</a:t>
            </a:r>
            <a:endParaRPr lang="pt-BR" sz="2400" b="1" dirty="0" smtClean="0"/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smtClean="0"/>
              <a:t>Organizar arquitetura da aplicação, implementar padrões de </a:t>
            </a:r>
          </a:p>
          <a:p>
            <a:pPr lvl="2"/>
            <a:r>
              <a:rPr lang="pt-BR" sz="2000" b="1" dirty="0" smtClean="0"/>
              <a:t>projetos, reusabilidade de código, confiabilidade, fácil manipulação </a:t>
            </a:r>
          </a:p>
          <a:p>
            <a:pPr lvl="2"/>
            <a:r>
              <a:rPr lang="pt-BR" sz="2000" b="1" dirty="0" smtClean="0"/>
              <a:t>em banco de dados.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Front - </a:t>
            </a:r>
            <a:r>
              <a:rPr lang="pt-BR" sz="2400" b="1" dirty="0" err="1" smtClean="0"/>
              <a:t>End</a:t>
            </a:r>
            <a:endParaRPr lang="pt-BR" sz="2400" b="1" dirty="0" smtClean="0"/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smtClean="0"/>
              <a:t>Incompatibilidade de navegadores, Dificuldade em desenvolver </a:t>
            </a:r>
          </a:p>
          <a:p>
            <a:pPr lvl="2"/>
            <a:r>
              <a:rPr lang="pt-BR" sz="2000" b="1" dirty="0" smtClean="0"/>
              <a:t>componentes de interface, Adaptação das páginas em diversos telas, </a:t>
            </a:r>
          </a:p>
          <a:p>
            <a:pPr lvl="2"/>
            <a:r>
              <a:rPr lang="pt-BR" sz="2000" b="1" dirty="0" smtClean="0"/>
              <a:t>dificuldade em </a:t>
            </a:r>
            <a:r>
              <a:rPr lang="pt-BR" sz="2000" b="1" i="1" dirty="0" smtClean="0"/>
              <a:t>design</a:t>
            </a:r>
            <a:r>
              <a:rPr lang="pt-BR" sz="2000" b="1" dirty="0" smtClean="0"/>
              <a:t> e diminuindo de custos com a camada </a:t>
            </a:r>
            <a:r>
              <a:rPr lang="pt-BR" sz="2000" b="1" i="1" dirty="0" smtClean="0"/>
              <a:t>front-</a:t>
            </a:r>
            <a:r>
              <a:rPr lang="pt-BR" sz="2000" b="1" i="1" dirty="0" err="1" smtClean="0"/>
              <a:t>end</a:t>
            </a:r>
            <a:endParaRPr lang="pt-BR" sz="2000" b="1" i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API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smtClean="0"/>
              <a:t>Auxilia os desenvolvedores na integração dos </a:t>
            </a:r>
            <a:r>
              <a:rPr lang="pt-BR" sz="2000" b="1" i="1" dirty="0" smtClean="0"/>
              <a:t>frameworks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164204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Trabalhos Futuros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Continuação do mesmo, agregando mais componentes a API.</a:t>
            </a:r>
            <a:br>
              <a:rPr lang="pt-BR" sz="2400" b="1" dirty="0" smtClean="0"/>
            </a:b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Realizar testes de desempenho sobre a API para possíveis</a:t>
            </a:r>
          </a:p>
          <a:p>
            <a:r>
              <a:rPr lang="pt-BR" sz="2400" b="1" dirty="0" smtClean="0"/>
              <a:t>aprimoramentos.</a:t>
            </a:r>
          </a:p>
          <a:p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Agregar outros </a:t>
            </a:r>
            <a:r>
              <a:rPr lang="pt-BR" sz="2400" b="1" i="1" dirty="0" smtClean="0"/>
              <a:t>frameworks</a:t>
            </a:r>
            <a:r>
              <a:rPr lang="pt-BR" sz="2400" b="1" dirty="0"/>
              <a:t> </a:t>
            </a:r>
            <a:r>
              <a:rPr lang="pt-BR" sz="2400" b="1" dirty="0" smtClean="0"/>
              <a:t>para a camada de </a:t>
            </a:r>
            <a:r>
              <a:rPr lang="pt-BR" sz="2400" b="1" i="1" dirty="0" smtClean="0"/>
              <a:t>front-end.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b="1" i="1" dirty="0"/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Adicionar a camada de persistência de dados ao ambiente.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  <a:p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465420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Referências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/>
          </p:nvPr>
        </p:nvSpPr>
        <p:spPr>
          <a:xfrm>
            <a:off x="504000" y="1907628"/>
            <a:ext cx="9071640" cy="4851011"/>
          </a:xfrm>
        </p:spPr>
        <p:txBody>
          <a:bodyPr/>
          <a:lstStyle/>
          <a:p>
            <a:r>
              <a:rPr lang="pt-BR" dirty="0"/>
              <a:t>IBOPE, 2013. </a:t>
            </a:r>
            <a:r>
              <a:rPr lang="pt-BR" b="1" dirty="0"/>
              <a:t>Brasil é o terceiro país em número de usuários ativos na internet </a:t>
            </a:r>
            <a:endParaRPr lang="pt-BR" b="1" dirty="0" smtClean="0"/>
          </a:p>
          <a:p>
            <a:r>
              <a:rPr lang="pt-BR" dirty="0" smtClean="0"/>
              <a:t>Disponível </a:t>
            </a:r>
            <a:r>
              <a:rPr lang="pt-BR" dirty="0"/>
              <a:t>em: &lt;http://</a:t>
            </a:r>
            <a:r>
              <a:rPr lang="pt-BR" dirty="0" smtClean="0"/>
              <a:t>www.ibope.com.br/pt-br/noticias/paginas/brasil-e-o-terceiro-pais-</a:t>
            </a:r>
          </a:p>
          <a:p>
            <a:r>
              <a:rPr lang="pt-BR" dirty="0" smtClean="0"/>
              <a:t>em-numero-de-usuarios-ativos-na-internet.aspx</a:t>
            </a:r>
            <a:r>
              <a:rPr lang="pt-BR" dirty="0"/>
              <a:t>&gt; Acesso em: 16 abr. 2013 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/>
              <a:t>DEITEL, Paul J. DEITEL, Harvey M. </a:t>
            </a:r>
            <a:r>
              <a:rPr lang="pt-BR" b="1" dirty="0"/>
              <a:t>Java – Como Programar</a:t>
            </a:r>
            <a:r>
              <a:rPr lang="pt-BR" dirty="0"/>
              <a:t>. Prentice Hall. 8 edição, 2010.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BUSTAMANTE, T. R. </a:t>
            </a:r>
            <a:r>
              <a:rPr lang="pt-BR" b="1" dirty="0" err="1"/>
              <a:t>Crux</a:t>
            </a:r>
            <a:r>
              <a:rPr lang="pt-BR" b="1" dirty="0"/>
              <a:t> um arcabouço de </a:t>
            </a:r>
            <a:r>
              <a:rPr lang="pt-BR" b="1" i="1" dirty="0"/>
              <a:t>software </a:t>
            </a:r>
            <a:r>
              <a:rPr lang="pt-BR" b="1" dirty="0"/>
              <a:t>para desenvolvimento de </a:t>
            </a:r>
            <a:endParaRPr lang="pt-BR" b="1" dirty="0" smtClean="0"/>
          </a:p>
          <a:p>
            <a:r>
              <a:rPr lang="pt-BR" b="1" dirty="0" smtClean="0"/>
              <a:t>aplicações </a:t>
            </a:r>
            <a:r>
              <a:rPr lang="pt-BR" b="1" dirty="0"/>
              <a:t>Web</a:t>
            </a:r>
            <a:r>
              <a:rPr lang="pt-BR" dirty="0"/>
              <a:t>. 2008. 153f. Tese (Doutorado em Arquitetura de </a:t>
            </a:r>
            <a:r>
              <a:rPr lang="pt-BR" i="1" dirty="0"/>
              <a:t>Software</a:t>
            </a:r>
            <a:r>
              <a:rPr lang="pt-BR" dirty="0"/>
              <a:t>) </a:t>
            </a:r>
            <a:r>
              <a:rPr lang="pt-BR" dirty="0" smtClean="0"/>
              <a:t>– </a:t>
            </a:r>
          </a:p>
          <a:p>
            <a:r>
              <a:rPr lang="pt-BR" dirty="0" smtClean="0"/>
              <a:t>Universidade </a:t>
            </a:r>
            <a:r>
              <a:rPr lang="pt-BR" dirty="0"/>
              <a:t>Federal de Minas Gerais, Belo Horizonte, 2008. </a:t>
            </a:r>
            <a:endParaRPr lang="pt-BR" dirty="0" smtClean="0"/>
          </a:p>
          <a:p>
            <a:endParaRPr lang="pt-BR" dirty="0"/>
          </a:p>
          <a:p>
            <a:r>
              <a:rPr lang="en-US" dirty="0"/>
              <a:t>CHANG, P., Kim, W., Agha, G., </a:t>
            </a:r>
            <a:r>
              <a:rPr lang="en-US" b="1" dirty="0"/>
              <a:t>An Adaptive Programming Framework for Web </a:t>
            </a:r>
            <a:endParaRPr lang="en-US" b="1" dirty="0" smtClean="0"/>
          </a:p>
          <a:p>
            <a:r>
              <a:rPr lang="en-US" b="1" dirty="0" smtClean="0"/>
              <a:t>Applications</a:t>
            </a:r>
            <a:r>
              <a:rPr lang="en-US" dirty="0"/>
              <a:t>, Symposium on Applications and the Internet, 2004.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JAZAYERI, M., </a:t>
            </a:r>
            <a:r>
              <a:rPr lang="en-US" b="1" dirty="0"/>
              <a:t>Some Trends in Web Application Development, Future of </a:t>
            </a:r>
            <a:r>
              <a:rPr lang="en-US" b="1" i="1" dirty="0"/>
              <a:t>Software </a:t>
            </a:r>
            <a:endParaRPr lang="en-US" b="1" i="1" dirty="0" smtClean="0"/>
          </a:p>
          <a:p>
            <a:r>
              <a:rPr lang="en-US" b="1" dirty="0" smtClean="0"/>
              <a:t>Engineering </a:t>
            </a:r>
            <a:r>
              <a:rPr lang="en-US" dirty="0"/>
              <a:t>(FOSE'07), 2007. </a:t>
            </a:r>
            <a:endParaRPr lang="en-US" dirty="0" smtClean="0"/>
          </a:p>
          <a:p>
            <a:endParaRPr lang="en-US" dirty="0"/>
          </a:p>
          <a:p>
            <a:r>
              <a:rPr lang="pt-BR" dirty="0"/>
              <a:t>LISBOA, F. </a:t>
            </a:r>
            <a:r>
              <a:rPr lang="pt-BR" b="1" dirty="0"/>
              <a:t>Criando Aplicações PHP com </a:t>
            </a:r>
            <a:r>
              <a:rPr lang="pt-BR" b="1" dirty="0" err="1"/>
              <a:t>Zend</a:t>
            </a:r>
            <a:r>
              <a:rPr lang="pt-BR" b="1" dirty="0"/>
              <a:t> Framework e </a:t>
            </a:r>
            <a:r>
              <a:rPr lang="pt-BR" b="1" dirty="0" err="1"/>
              <a:t>Dojo</a:t>
            </a:r>
            <a:r>
              <a:rPr lang="pt-BR" dirty="0"/>
              <a:t>, 2 edição, 2012. 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36367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solidFill>
                  <a:schemeClr val="bg1"/>
                </a:solidFill>
              </a:rPr>
              <a:t>Referências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/>
          </p:nvPr>
        </p:nvSpPr>
        <p:spPr>
          <a:xfrm>
            <a:off x="359792" y="2123653"/>
            <a:ext cx="9071640" cy="5040560"/>
          </a:xfrm>
        </p:spPr>
        <p:txBody>
          <a:bodyPr/>
          <a:lstStyle/>
          <a:p>
            <a:r>
              <a:rPr lang="pt-BR" dirty="0"/>
              <a:t>SILVA, R, Pereira. </a:t>
            </a:r>
            <a:r>
              <a:rPr lang="pt-BR" b="1" dirty="0"/>
              <a:t>Suporte ao desenvolvimento e uso de </a:t>
            </a:r>
            <a:r>
              <a:rPr lang="pt-BR" b="1" i="1" dirty="0"/>
              <a:t>frameworks </a:t>
            </a:r>
            <a:r>
              <a:rPr lang="pt-BR" b="1" dirty="0"/>
              <a:t>e componentes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Tese </a:t>
            </a:r>
            <a:r>
              <a:rPr lang="pt-BR" dirty="0"/>
              <a:t>de doutorado Universidade Federal do Rio Grande do Sul, Instituto de Informática </a:t>
            </a:r>
            <a:endParaRPr lang="pt-BR" dirty="0" smtClean="0"/>
          </a:p>
          <a:p>
            <a:r>
              <a:rPr lang="pt-BR" dirty="0" smtClean="0"/>
              <a:t>Programada </a:t>
            </a:r>
            <a:r>
              <a:rPr lang="pt-BR" dirty="0"/>
              <a:t>de Pós-Graduação em Ciência da Computação.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TB, 2013, </a:t>
            </a:r>
            <a:r>
              <a:rPr lang="pt-BR" b="1" dirty="0" err="1"/>
              <a:t>Bootstrap</a:t>
            </a:r>
            <a:r>
              <a:rPr lang="pt-BR" b="1" dirty="0"/>
              <a:t> </a:t>
            </a:r>
            <a:r>
              <a:rPr lang="pt-BR" b="1" i="1" dirty="0" err="1"/>
              <a:t>Powerful</a:t>
            </a:r>
            <a:r>
              <a:rPr lang="pt-BR" b="1" i="1" dirty="0"/>
              <a:t> Front-End</a:t>
            </a:r>
            <a:r>
              <a:rPr lang="pt-BR" dirty="0"/>
              <a:t>. Disponível em: &lt;http://getbootstrap.com/2.3.2/&gt; </a:t>
            </a:r>
            <a:endParaRPr lang="pt-BR" dirty="0" smtClean="0"/>
          </a:p>
          <a:p>
            <a:r>
              <a:rPr lang="pt-BR" dirty="0" smtClean="0"/>
              <a:t>Acessado </a:t>
            </a:r>
            <a:r>
              <a:rPr lang="pt-BR" dirty="0"/>
              <a:t>em: Abril de 2013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NIELSEN, J., 1998, </a:t>
            </a:r>
            <a:r>
              <a:rPr lang="pt-BR" b="1" dirty="0"/>
              <a:t>Does Internet=Web?</a:t>
            </a:r>
            <a:r>
              <a:rPr lang="pt-BR" dirty="0"/>
              <a:t>, </a:t>
            </a:r>
            <a:endParaRPr lang="pt-BR" dirty="0" smtClean="0"/>
          </a:p>
          <a:p>
            <a:r>
              <a:rPr lang="pt-BR" dirty="0" smtClean="0"/>
              <a:t>Disponível </a:t>
            </a:r>
            <a:r>
              <a:rPr lang="pt-BR" dirty="0"/>
              <a:t>em: &lt; http://www.useit.com/alertbox/980920.html &gt; Acessado: Maio de 2013 </a:t>
            </a:r>
            <a:endParaRPr lang="pt-BR" dirty="0" smtClean="0"/>
          </a:p>
          <a:p>
            <a:endParaRPr lang="pt-BR" dirty="0"/>
          </a:p>
          <a:p>
            <a:r>
              <a:rPr lang="en-US" dirty="0"/>
              <a:t>BARESI, L., </a:t>
            </a:r>
            <a:r>
              <a:rPr lang="en-US" dirty="0" err="1"/>
              <a:t>Morasca</a:t>
            </a:r>
            <a:r>
              <a:rPr lang="en-US" dirty="0"/>
              <a:t>, S., </a:t>
            </a:r>
            <a:r>
              <a:rPr lang="en-US" b="1" dirty="0"/>
              <a:t>Three Empirical Studies on Estimating the Design Effort of </a:t>
            </a:r>
            <a:endParaRPr lang="en-US" b="1" dirty="0" smtClean="0"/>
          </a:p>
          <a:p>
            <a:r>
              <a:rPr lang="en-US" b="1" dirty="0" smtClean="0"/>
              <a:t>Web </a:t>
            </a:r>
            <a:r>
              <a:rPr lang="en-US" b="1" dirty="0"/>
              <a:t>Applications</a:t>
            </a:r>
            <a:r>
              <a:rPr lang="en-US" dirty="0"/>
              <a:t>, ACM Transactions on </a:t>
            </a:r>
            <a:r>
              <a:rPr lang="en-US" i="1" dirty="0"/>
              <a:t>Software </a:t>
            </a:r>
            <a:r>
              <a:rPr lang="en-US" dirty="0"/>
              <a:t>Engineering and Methodology, </a:t>
            </a:r>
            <a:endParaRPr lang="en-US" dirty="0" smtClean="0"/>
          </a:p>
          <a:p>
            <a:r>
              <a:rPr lang="en-US" dirty="0" smtClean="0"/>
              <a:t>Vol</a:t>
            </a:r>
            <a:r>
              <a:rPr lang="en-US" dirty="0"/>
              <a:t>. 16, No. 4, Article 15, September 2007. </a:t>
            </a:r>
            <a:endParaRPr lang="en-US" dirty="0" smtClean="0"/>
          </a:p>
          <a:p>
            <a:endParaRPr lang="en-US" dirty="0"/>
          </a:p>
          <a:p>
            <a:r>
              <a:rPr lang="pt-BR" dirty="0"/>
              <a:t>W3C HTML, 2013. </a:t>
            </a:r>
            <a:r>
              <a:rPr lang="pt-BR" b="1" dirty="0"/>
              <a:t>HTML &amp; CSS – W3C </a:t>
            </a:r>
            <a:r>
              <a:rPr lang="pt-BR" dirty="0"/>
              <a:t>Disponível em: </a:t>
            </a:r>
            <a:endParaRPr lang="pt-BR" dirty="0" smtClean="0"/>
          </a:p>
          <a:p>
            <a:r>
              <a:rPr lang="pt-BR" dirty="0" smtClean="0"/>
              <a:t>&lt;</a:t>
            </a:r>
            <a:r>
              <a:rPr lang="pt-BR" dirty="0"/>
              <a:t>http://www.w3.org/standards/webdesign/htmlcss&gt; Acesso em: 30 mai. 2013 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/>
              <a:t>SWEAT, J. E. </a:t>
            </a:r>
            <a:r>
              <a:rPr lang="pt-BR" b="1" i="1" dirty="0" err="1"/>
              <a:t>php</a:t>
            </a:r>
            <a:r>
              <a:rPr lang="pt-BR" b="1" i="1" dirty="0"/>
              <a:t>/</a:t>
            </a:r>
            <a:r>
              <a:rPr lang="pt-BR" b="1" i="1" dirty="0" err="1"/>
              <a:t>arquitects’s</a:t>
            </a:r>
            <a:r>
              <a:rPr lang="pt-BR" b="1" i="1" dirty="0"/>
              <a:t> </a:t>
            </a:r>
            <a:r>
              <a:rPr lang="pt-BR" b="1" i="1" dirty="0" err="1"/>
              <a:t>Guide</a:t>
            </a:r>
            <a:r>
              <a:rPr lang="pt-BR" b="1" i="1" dirty="0"/>
              <a:t> </a:t>
            </a:r>
            <a:r>
              <a:rPr lang="pt-BR" b="1" i="1" dirty="0" err="1"/>
              <a:t>to</a:t>
            </a:r>
            <a:r>
              <a:rPr lang="pt-BR" b="1" i="1" dirty="0"/>
              <a:t> PHP </a:t>
            </a:r>
            <a:r>
              <a:rPr lang="pt-BR" b="1" i="1" dirty="0" err="1"/>
              <a:t>Desings</a:t>
            </a:r>
            <a:r>
              <a:rPr lang="pt-BR" b="1" i="1" dirty="0"/>
              <a:t> </a:t>
            </a:r>
            <a:r>
              <a:rPr lang="pt-BR" b="1" i="1" dirty="0" err="1"/>
              <a:t>Patterns</a:t>
            </a:r>
            <a:r>
              <a:rPr lang="pt-BR" i="1" dirty="0"/>
              <a:t>. </a:t>
            </a:r>
            <a:r>
              <a:rPr lang="pt-BR" dirty="0"/>
              <a:t>Marco </a:t>
            </a:r>
            <a:endParaRPr lang="pt-BR" dirty="0" smtClean="0"/>
          </a:p>
          <a:p>
            <a:r>
              <a:rPr lang="pt-BR" dirty="0" err="1" smtClean="0"/>
              <a:t>Tabine</a:t>
            </a:r>
            <a:r>
              <a:rPr lang="pt-BR" dirty="0" smtClean="0"/>
              <a:t> </a:t>
            </a:r>
            <a:r>
              <a:rPr lang="pt-BR" dirty="0"/>
              <a:t>e Associates, 2005.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3193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dirty="0" smtClean="0">
                <a:solidFill>
                  <a:schemeClr val="bg1"/>
                </a:solidFill>
              </a:rPr>
              <a:t>Objetivo Geral</a:t>
            </a:r>
            <a:endParaRPr sz="3600" dirty="0">
              <a:solidFill>
                <a:schemeClr val="bg1"/>
              </a:solidFill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504000" y="1979636"/>
            <a:ext cx="9071640" cy="4779003"/>
          </a:xfrm>
          <a:prstGeom prst="rect">
            <a:avLst/>
          </a:prstGeom>
        </p:spPr>
        <p:txBody>
          <a:bodyPr wrap="none" lIns="0" tIns="0" rIns="0" bIns="0"/>
          <a:lstStyle/>
          <a:p>
            <a:pPr algn="ctr"/>
            <a:endParaRPr lang="pt-BR" sz="2400" b="1" dirty="0" smtClean="0"/>
          </a:p>
          <a:p>
            <a:pPr algn="ctr"/>
            <a:endParaRPr lang="pt-BR" sz="2400" b="1" dirty="0"/>
          </a:p>
          <a:p>
            <a:pPr algn="ctr"/>
            <a:endParaRPr lang="pt-BR" sz="2400" b="1" dirty="0" smtClean="0"/>
          </a:p>
          <a:p>
            <a:pPr algn="ctr"/>
            <a:endParaRPr lang="pt-BR" sz="2400" b="1" dirty="0"/>
          </a:p>
          <a:p>
            <a:pPr algn="ctr"/>
            <a:r>
              <a:rPr lang="pt-BR" sz="2400" b="1" dirty="0" smtClean="0"/>
              <a:t>Propor um ambiente de desenvolvimento de aplicações Web</a:t>
            </a:r>
          </a:p>
          <a:p>
            <a:pPr algn="ctr"/>
            <a:r>
              <a:rPr lang="pt-BR" sz="2400" b="1" dirty="0"/>
              <a:t>d</a:t>
            </a:r>
            <a:r>
              <a:rPr lang="pt-BR" sz="2400" b="1" dirty="0" smtClean="0"/>
              <a:t>iminuindo assim a complexidade no desenvolvimento </a:t>
            </a:r>
          </a:p>
          <a:p>
            <a:pPr algn="ctr"/>
            <a:r>
              <a:rPr lang="pt-BR" sz="2400" b="1" dirty="0" smtClean="0"/>
              <a:t>dessas aplicações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195571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Objetivos Específicos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468360" y="2340000"/>
            <a:ext cx="9071640" cy="2880000"/>
          </a:xfrm>
          <a:prstGeom prst="rect">
            <a:avLst/>
          </a:prstGeom>
        </p:spPr>
        <p:txBody>
          <a:bodyPr wrap="none" lIns="0" tIns="0" rIns="0" bIns="0"/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b="1" dirty="0" smtClean="0"/>
              <a:t>Selecionar ferramentas para compor o ambiente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400" b="1" dirty="0" smtClean="0"/>
              <a:t>Desenvolver uma API para integração dessas ferramentas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400" b="1" dirty="0" smtClean="0"/>
              <a:t>Integrar as ferramentas junto a API para propor o ambiente</a:t>
            </a:r>
            <a:endParaRPr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Referencial Teórico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Internet e a Web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Softwares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Programadores de Software</a:t>
            </a:r>
          </a:p>
          <a:p>
            <a:pPr marL="1257300" lvl="2" indent="-342900">
              <a:buFont typeface="Arial" pitchFamily="34" charset="0"/>
              <a:buChar char="•"/>
            </a:pPr>
            <a:endParaRPr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Referencial Teórico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/>
              <a:t>Aplicações Web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/>
              <a:t>Tecnologias que compõem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/>
              <a:t>Vantagens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/>
              <a:t>Instalação em somente um computador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/>
              <a:t>Software independente de plataforma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/>
              <a:t> Poder de alcance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/>
              <a:t>Menos processamento de máquinas clientes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/>
              <a:t>Desvantagens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/>
              <a:t>Diversidade de clientes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/>
              <a:t>HTML é limitado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/>
              <a:t>Expostas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1994583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Referencial Teórico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Programação Orientada a Objetos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Padrões de Projeto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Frameworks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err="1" smtClean="0"/>
              <a:t>Twitter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Bootstrap</a:t>
            </a:r>
            <a:endParaRPr lang="pt-BR" sz="24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Front – </a:t>
            </a:r>
            <a:r>
              <a:rPr lang="pt-BR" sz="2400" b="1" dirty="0" err="1" smtClean="0"/>
              <a:t>End</a:t>
            </a: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err="1" smtClean="0"/>
              <a:t>Zend</a:t>
            </a:r>
            <a:r>
              <a:rPr lang="pt-BR" sz="2400" b="1" dirty="0" smtClean="0"/>
              <a:t> Framework 2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Back – </a:t>
            </a:r>
            <a:r>
              <a:rPr lang="pt-BR" sz="2400" b="1" dirty="0" err="1" smtClean="0"/>
              <a:t>End</a:t>
            </a: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Reusabilidade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Hot Spot</a:t>
            </a:r>
          </a:p>
          <a:p>
            <a:pPr marL="342900" indent="-342900">
              <a:buFont typeface="Arial" pitchFamily="34" charset="0"/>
              <a:buChar char="•"/>
            </a:pP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1211996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Estudo e escolha das ferramentas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err="1" smtClean="0"/>
              <a:t>Zend</a:t>
            </a:r>
            <a:r>
              <a:rPr lang="pt-BR" sz="2400" b="1" dirty="0" smtClean="0"/>
              <a:t> Framework 2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err="1" smtClean="0"/>
              <a:t>Twitter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Bootstrap</a:t>
            </a:r>
            <a:r>
              <a:rPr lang="pt-BR" sz="2400" b="1" dirty="0" smtClean="0"/>
              <a:t/>
            </a:r>
            <a:br>
              <a:rPr lang="pt-BR" sz="2400" b="1" dirty="0" smtClean="0"/>
            </a:br>
            <a:endParaRPr lang="pt-BR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Desenvolvimento da API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Seleção de componentes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Coleta de requisitos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smtClean="0"/>
              <a:t>Implementação da API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400" b="1" dirty="0" smtClean="0"/>
              <a:t>Hot Spot</a:t>
            </a:r>
          </a:p>
        </p:txBody>
      </p:sp>
    </p:spTree>
    <p:extLst>
      <p:ext uri="{BB962C8B-B14F-4D97-AF65-F5344CB8AC3E}">
        <p14:creationId xmlns:p14="http://schemas.microsoft.com/office/powerpoint/2010/main" val="1212955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68360" y="360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Metodologia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907628"/>
            <a:ext cx="9071640" cy="4508651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Estudo e escolha das ferramentas</a:t>
            </a:r>
            <a:br>
              <a:rPr lang="pt-BR" sz="2400" b="1" dirty="0" smtClean="0"/>
            </a:br>
            <a:endParaRPr lang="pt-BR" sz="24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err="1" smtClean="0"/>
              <a:t>Zend</a:t>
            </a:r>
            <a:r>
              <a:rPr lang="pt-BR" sz="2400" b="1" dirty="0" smtClean="0"/>
              <a:t> Framework 2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/>
              <a:t>c</a:t>
            </a:r>
            <a:r>
              <a:rPr lang="pt-BR" sz="2000" b="1" dirty="0" smtClean="0"/>
              <a:t>omunidade ativa, tecnologia atualizada, MVC, Suporte a vários</a:t>
            </a:r>
          </a:p>
          <a:p>
            <a:pPr lvl="2"/>
            <a:r>
              <a:rPr lang="pt-BR" sz="2000" b="1" dirty="0" smtClean="0"/>
              <a:t>banco de dados, modular, gama de componentes a serem reutilizados,</a:t>
            </a:r>
            <a:br>
              <a:rPr lang="pt-BR" sz="2000" b="1" dirty="0" smtClean="0"/>
            </a:br>
            <a:r>
              <a:rPr lang="pt-BR" sz="2000" b="1" dirty="0" smtClean="0"/>
              <a:t>mantido e desenvolvido pela </a:t>
            </a:r>
            <a:r>
              <a:rPr lang="pt-BR" sz="2000" b="1" dirty="0" err="1" smtClean="0"/>
              <a:t>Zend</a:t>
            </a:r>
            <a:r>
              <a:rPr lang="pt-BR" sz="2000" b="1" dirty="0" smtClean="0"/>
              <a:t> Technologies.</a:t>
            </a:r>
            <a:br>
              <a:rPr lang="pt-BR" sz="2000" b="1" dirty="0" smtClean="0"/>
            </a:br>
            <a:endParaRPr lang="pt-BR" sz="20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2400" b="1" dirty="0" err="1" smtClean="0"/>
              <a:t>Twitter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Bootstrap</a:t>
            </a:r>
            <a:endParaRPr lang="pt-BR" sz="2400" b="1" dirty="0" smtClean="0"/>
          </a:p>
          <a:p>
            <a:pPr marL="1257300" lvl="2" indent="-342900">
              <a:buFont typeface="Arial" pitchFamily="34" charset="0"/>
              <a:buChar char="•"/>
            </a:pPr>
            <a:r>
              <a:rPr lang="pt-BR" sz="2000" b="1" dirty="0" smtClean="0"/>
              <a:t>Desenvolvido pela </a:t>
            </a:r>
            <a:r>
              <a:rPr lang="pt-BR" sz="2000" b="1" dirty="0" err="1" smtClean="0"/>
              <a:t>Twitter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Inc</a:t>
            </a:r>
            <a:r>
              <a:rPr lang="pt-BR" sz="2000" b="1" dirty="0" smtClean="0"/>
              <a:t>, mantido por milhares de </a:t>
            </a:r>
            <a:r>
              <a:rPr lang="pt-BR" sz="2000" b="1" dirty="0" err="1" smtClean="0"/>
              <a:t>desenvol</a:t>
            </a:r>
            <a:r>
              <a:rPr lang="pt-BR" sz="2000" b="1" dirty="0" smtClean="0"/>
              <a:t>-</a:t>
            </a:r>
          </a:p>
          <a:p>
            <a:pPr lvl="2"/>
            <a:r>
              <a:rPr lang="pt-BR" sz="2000" b="1" dirty="0" smtClean="0"/>
              <a:t>Vedores pelo mundo, possui diversos componentes a serem </a:t>
            </a:r>
            <a:br>
              <a:rPr lang="pt-BR" sz="2000" b="1" dirty="0" smtClean="0"/>
            </a:br>
            <a:r>
              <a:rPr lang="pt-BR" sz="2000" b="1" dirty="0" smtClean="0"/>
              <a:t>reutilizados</a:t>
            </a:r>
          </a:p>
        </p:txBody>
      </p:sp>
    </p:spTree>
    <p:extLst>
      <p:ext uri="{BB962C8B-B14F-4D97-AF65-F5344CB8AC3E}">
        <p14:creationId xmlns:p14="http://schemas.microsoft.com/office/powerpoint/2010/main" val="3670411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744</Words>
  <Application>Microsoft Office PowerPoint</Application>
  <PresentationFormat>Personalizar</PresentationFormat>
  <Paragraphs>211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29</vt:i4>
      </vt:variant>
    </vt:vector>
  </HeadingPairs>
  <TitlesOfParts>
    <vt:vector size="31" baseType="lpstr"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Referências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</dc:creator>
  <cp:lastModifiedBy>joao</cp:lastModifiedBy>
  <cp:revision>64</cp:revision>
  <dcterms:modified xsi:type="dcterms:W3CDTF">2013-12-10T21:02:36Z</dcterms:modified>
</cp:coreProperties>
</file>