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7" r:id="rId6"/>
    <p:sldId id="261" r:id="rId7"/>
    <p:sldId id="268" r:id="rId8"/>
    <p:sldId id="262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63" r:id="rId40"/>
    <p:sldId id="305" r:id="rId41"/>
    <p:sldId id="264" r:id="rId42"/>
    <p:sldId id="265" r:id="rId43"/>
    <p:sldId id="303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C3CD0-72D5-470B-AA86-99BE16D8AB56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B1F3F-093B-482F-9E54-6AF4CB5B68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821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8653-998E-41A6-B04B-3FD8F22CFB4D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DF8A-BB09-4491-9AEB-C03082D59C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38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A78653-998E-41A6-B04B-3FD8F22CFB4D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3F0DF8A-BB09-4491-9AEB-C03082D59C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99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8653-998E-41A6-B04B-3FD8F22CFB4D}" type="datetimeFigureOut">
              <a:rPr lang="pt-BR" smtClean="0"/>
              <a:pPr/>
              <a:t>16/12/2013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0DF8A-BB09-4491-9AEB-C03082D59C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65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campeche.inf.furb.br/tccs/2001-I/2001-1rogerandersonschmidtvf.pdf" TargetMode="External"/><Relationship Id="rId3" Type="http://schemas.openxmlformats.org/officeDocument/2006/relationships/hyperlink" Target="http://www.flf.edu.br/revista-flf/monografias-computacao/monografia_flaviocolares.pdf" TargetMode="External"/><Relationship Id="rId7" Type="http://schemas.openxmlformats.org/officeDocument/2006/relationships/hyperlink" Target="http://pt.scribd.com/doc/77823965/SGBDs-Livres-Uma-Breve-Analise" TargetMode="External"/><Relationship Id="rId2" Type="http://schemas.openxmlformats.org/officeDocument/2006/relationships/hyperlink" Target="http://pt.wikipedia.org/wiki/Banco_de_dados_relaciona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p.pbh.gov.br/ANO6_N1_PDF/ip0601silva.pdf" TargetMode="External"/><Relationship Id="rId5" Type="http://schemas.openxmlformats.org/officeDocument/2006/relationships/hyperlink" Target="http://www.pg.utfpr.edu.br/dirppg/ppgep/dissertacoes/arquivos/112/Dissertacao.pdf" TargetMode="External"/><Relationship Id="rId4" Type="http://schemas.openxmlformats.org/officeDocument/2006/relationships/hyperlink" Target="http://www.fatecsp.br/dti/tcc/tcc0025.pdf" TargetMode="External"/><Relationship Id="rId9" Type="http://schemas.openxmlformats.org/officeDocument/2006/relationships/hyperlink" Target="http://www.unip.br/ensino/pos_graduacao/strictosensu/eng_producao/download/eng_fabioluizquirinohomem.sw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m.com/developerworks/br/java/library/j-bpm1/-" TargetMode="External"/><Relationship Id="rId3" Type="http://schemas.openxmlformats.org/officeDocument/2006/relationships/hyperlink" Target="http://www.konsultex.com.br/noticias/noticias/bpm-com-bonita-" TargetMode="External"/><Relationship Id="rId7" Type="http://schemas.openxmlformats.org/officeDocument/2006/relationships/hyperlink" Target="http://www.slideshare.net/Ridlo/tutorial-biagi-modelagem-de-processos-de-negcio" TargetMode="External"/><Relationship Id="rId2" Type="http://schemas.openxmlformats.org/officeDocument/2006/relationships/hyperlink" Target="http://portal2.tcu.gov.br/portal/page/portal/TCU/comunidades/gestao_processos_trab/curso_mapeamento_processos_trab/Curso%20Mapeamento%20BPMN%20Bizagi%20-%20aula%202_v%20201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t.wikipedia.org/wiki/Microsoft_Visio" TargetMode="External"/><Relationship Id="rId5" Type="http://schemas.openxmlformats.org/officeDocument/2006/relationships/hyperlink" Target="http://campeche.inf.furb.br/tccs/2001-I/2001-1rogerandersonschmidtvf.pdf" TargetMode="External"/><Relationship Id="rId4" Type="http://schemas.openxmlformats.org/officeDocument/2006/relationships/hyperlink" Target="http://pt.wikipedia.org/wiki/Processo_de_neg%C3%B3cio" TargetMode="External"/><Relationship Id="rId9" Type="http://schemas.openxmlformats.org/officeDocument/2006/relationships/hyperlink" Target="https://linux.ime.usp.br/~cef/mac499-06/monografias/anderson/avsiqueira_monografia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480" y="2420888"/>
            <a:ext cx="8458200" cy="1963217"/>
          </a:xfrm>
        </p:spPr>
        <p:txBody>
          <a:bodyPr>
            <a:normAutofit fontScale="90000"/>
          </a:bodyPr>
          <a:lstStyle/>
          <a:p>
            <a:r>
              <a:rPr lang="pt-BR" sz="3000" b="1" dirty="0">
                <a:solidFill>
                  <a:schemeClr val="tx1"/>
                </a:solidFill>
              </a:rPr>
              <a:t>INTEGRAÇÃO DE WORKFLOW DE PROCESSOS DE NEGÓCIOS COM SISTEMA DE GERENCIADOR DE BANCO DE </a:t>
            </a:r>
            <a:r>
              <a:rPr lang="pt-BR" sz="3000" b="1" dirty="0" smtClean="0">
                <a:solidFill>
                  <a:schemeClr val="tx1"/>
                </a:solidFill>
              </a:rPr>
              <a:t>DADOS </a:t>
            </a:r>
            <a:r>
              <a:rPr lang="pt-BR" sz="3000" b="1" dirty="0">
                <a:solidFill>
                  <a:schemeClr val="tx1"/>
                </a:solidFill>
              </a:rPr>
              <a:t>USUAL UTILIZANDO SOFTWARE LIVRE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208912" cy="57606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Luiz Carlos Souza Pereira Júnior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445354"/>
            <a:ext cx="856895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Faculdades Integradas de Caratinga</a:t>
            </a:r>
            <a:endParaRPr lang="pt-BR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1614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TCC- Trabalho de Conclusão de Curso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53732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Orientador: </a:t>
            </a:r>
            <a:r>
              <a:rPr lang="pt-BR" dirty="0" err="1" smtClean="0"/>
              <a:t>Hebert</a:t>
            </a:r>
            <a:r>
              <a:rPr lang="pt-BR" dirty="0" smtClean="0"/>
              <a:t> Luiz Amaral Costa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Caratinga, 16 de dezembro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859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pic>
        <p:nvPicPr>
          <p:cNvPr id="2050" name="Picture 2" descr="Figura 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131" y="1268760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68131" y="48596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01 - Abrindo o Bonita Studio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301208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	</a:t>
            </a:r>
            <a:r>
              <a:rPr lang="pt-BR" sz="2000" dirty="0" smtClean="0"/>
              <a:t>O </a:t>
            </a:r>
            <a:r>
              <a:rPr lang="pt-BR" sz="2000" dirty="0"/>
              <a:t>presente exemplo tem </a:t>
            </a:r>
            <a:r>
              <a:rPr lang="pt-BR" sz="2000" dirty="0" smtClean="0"/>
              <a:t>início </a:t>
            </a:r>
            <a:r>
              <a:rPr lang="pt-BR" sz="2000" dirty="0"/>
              <a:t>da abertura do aplicativo Bonita Studio, que exibe a pagina inicial conforme a FIGURA 01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9358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8898" y="4782399"/>
            <a:ext cx="558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02 - Nomeando o diagrama do processo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157192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Após </a:t>
            </a:r>
            <a:r>
              <a:rPr lang="pt-BR" sz="2000" dirty="0"/>
              <a:t>clicar em novo (New), o Bonita Studio já exibe o primeiro passo ligado ao inicio do workflow. O próximo passo é clicar na grande área branca e na paleta detalhes dar nome ao novo diagrama. Após nomear o diagrama, clica em salvar (</a:t>
            </a:r>
            <a:r>
              <a:rPr lang="pt-BR" sz="2000" dirty="0" err="1"/>
              <a:t>save</a:t>
            </a:r>
            <a:r>
              <a:rPr lang="pt-BR" sz="2000" dirty="0"/>
              <a:t>) para que o nome aparece na aba do diagrama, como pode ser visto na FIGURA 02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3074" name="Picture 2" descr="Figura%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898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3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04688" y="4782399"/>
            <a:ext cx="558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03 - Nomeando 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157192"/>
            <a:ext cx="88569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sz="2000" dirty="0" smtClean="0"/>
              <a:t>O </a:t>
            </a:r>
            <a:r>
              <a:rPr lang="pt-BR" sz="2000" dirty="0"/>
              <a:t>próximo passo, será nomeado como Terminal para o melhor entendimento durante o processo de compra. Para nomear, o usuário deverá e selecionar o atual passo e na paleta detalhes (</a:t>
            </a:r>
            <a:r>
              <a:rPr lang="pt-BR" sz="2000" dirty="0" err="1"/>
              <a:t>details</a:t>
            </a:r>
            <a:r>
              <a:rPr lang="pt-BR" sz="2000" dirty="0"/>
              <a:t>) clicar na aba geral (General) e dar o nome ao presente passo, conforme a FIGURA 03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098" name="Picture 2" descr="Figura%2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688" y="1171007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4782399"/>
            <a:ext cx="558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04 - Nomeando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15719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000" dirty="0" smtClean="0"/>
              <a:t>Agora</a:t>
            </a:r>
            <a:r>
              <a:rPr lang="pt-BR" sz="2000" dirty="0"/>
              <a:t>, para criação do próximo passo, o usuário deverá selecionar o passo terminal, clicar no retângulo posicionado a direita e arrastar. Após criado, será dado o nome a esse passo de Operadora, como pode ser exemplificado na FIGURA 04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5122" name="Picture 2" descr="Figura%2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71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4787860"/>
            <a:ext cx="558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05 - Configurando o tipo do Gateway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157192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A </a:t>
            </a:r>
            <a:r>
              <a:rPr lang="pt-BR" sz="2000" dirty="0"/>
              <a:t>seguir, o usuário ira criar um Gateway de decisão selecionando o passo Operadora, clicando no </a:t>
            </a:r>
            <a:r>
              <a:rPr lang="pt-BR" sz="2000" dirty="0" smtClean="0"/>
              <a:t>losango </a:t>
            </a:r>
            <a:r>
              <a:rPr lang="pt-BR" sz="2000" dirty="0"/>
              <a:t>amarelo com uma cruz ao centro e arrastando para o lado. Após criado o Gateway, já é possível configurar o tipo de Gateway (Gate </a:t>
            </a:r>
            <a:r>
              <a:rPr lang="pt-BR" sz="2000" dirty="0" err="1"/>
              <a:t>Type</a:t>
            </a:r>
            <a:r>
              <a:rPr lang="pt-BR" sz="2000" dirty="0"/>
              <a:t>). Para o nosso processo, será necessário configurar como XOR, como pode ser visualizado na FIGURA 05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146" name="Picture 2" descr="Figura%2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057" y="1162121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80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4782399"/>
            <a:ext cx="658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06 - Efetuando a ligação entre o Gateway ao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085184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	</a:t>
            </a:r>
            <a:r>
              <a:rPr lang="pt-BR" sz="2000" dirty="0" smtClean="0"/>
              <a:t>Após </a:t>
            </a:r>
            <a:r>
              <a:rPr lang="pt-BR" sz="2000" dirty="0"/>
              <a:t>configurado o Gateway, o usuário deverá fazer a ligação de retorno do Gateway ao passo Terminal, selecionando o Gateway, clicando na seta do lado direito e arrastando ate o passo Terminal, como pode ser visto na FIGURA 06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7170" name="Picture 2" descr="Figura%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275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7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13127" y="4782399"/>
            <a:ext cx="74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07 - Efetuando a ligação entre o Gateway e a etapa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085184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A </a:t>
            </a:r>
            <a:r>
              <a:rPr lang="pt-BR" sz="2400" dirty="0"/>
              <a:t>etapa seguinte é a criação do ultimo passo do workflow, na qual o Gateway é selecionado. Após selecionado, o usuário deverá clicar no retângulo e arrastar para o lado, criando o passo </a:t>
            </a:r>
            <a:r>
              <a:rPr lang="pt-BR" sz="2400" dirty="0" err="1"/>
              <a:t>CompraConcluida</a:t>
            </a:r>
            <a:r>
              <a:rPr lang="pt-BR" sz="2400" dirty="0"/>
              <a:t>, conforme mostra a FIGURA 07</a:t>
            </a:r>
            <a:r>
              <a:rPr lang="pt-BR" sz="2600" dirty="0" smtClean="0"/>
              <a:t>.</a:t>
            </a:r>
            <a:endParaRPr lang="pt-BR" sz="2600" dirty="0"/>
          </a:p>
        </p:txBody>
      </p:sp>
      <p:pic>
        <p:nvPicPr>
          <p:cNvPr id="8194" name="Picture 2" descr="Figura%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9605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9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68130" y="4782399"/>
            <a:ext cx="74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08 - Configurando o fim do Workflow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595" y="5163291"/>
            <a:ext cx="9023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Nessa </a:t>
            </a:r>
            <a:r>
              <a:rPr lang="pt-BR" sz="2000" dirty="0"/>
              <a:t>etapa, a modelagem do Workflow será concluída definindo o final do processo, que é simbolizado por um círculo vermelho, como pode ser observado na FIGURA 08. Para criação desse ícone, o usuário deverá selecionar o passo </a:t>
            </a:r>
            <a:r>
              <a:rPr lang="pt-BR" sz="2000" dirty="0" err="1"/>
              <a:t>CompraConcluida</a:t>
            </a:r>
            <a:r>
              <a:rPr lang="pt-BR" sz="2000" dirty="0"/>
              <a:t> e clicar no circulo localizado a direita e arrastar para o lado, selecionando o circulo </a:t>
            </a:r>
            <a:r>
              <a:rPr lang="pt-BR" sz="2000" dirty="0" smtClean="0"/>
              <a:t>vermelho.</a:t>
            </a:r>
            <a:endParaRPr lang="pt-BR" sz="2000" dirty="0"/>
          </a:p>
        </p:txBody>
      </p:sp>
      <p:pic>
        <p:nvPicPr>
          <p:cNvPr id="9220" name="Picture 4" descr="Figura%2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56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68130" y="4782399"/>
            <a:ext cx="74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09 - Declarando as variáveis globais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684" y="5301208"/>
            <a:ext cx="9023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dirty="0" smtClean="0"/>
              <a:t>	A </a:t>
            </a:r>
            <a:r>
              <a:rPr lang="pt-BR" sz="2700" dirty="0"/>
              <a:t>próxima etapa é fundamenta para o funcionamento do processo. Nessa etapa são declaradas as variáveis globais para armazenamento de dados de todo o processo (FIGURA 09)</a:t>
            </a:r>
            <a:r>
              <a:rPr lang="pt-BR" sz="2700" dirty="0" smtClean="0"/>
              <a:t>.</a:t>
            </a:r>
            <a:endParaRPr lang="pt-BR" sz="2700" dirty="0"/>
          </a:p>
        </p:txBody>
      </p:sp>
      <p:pic>
        <p:nvPicPr>
          <p:cNvPr id="10242" name="Picture 2" descr="Figura%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23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478239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10 - Configurando o tipo de atividade do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5301208"/>
            <a:ext cx="893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Agora </a:t>
            </a:r>
            <a:r>
              <a:rPr lang="pt-BR" sz="2800" dirty="0"/>
              <a:t>o usuário deverá ajustar o tipo de atividade (</a:t>
            </a:r>
            <a:r>
              <a:rPr lang="pt-BR" sz="2800" dirty="0" err="1"/>
              <a:t>Activity</a:t>
            </a:r>
            <a:r>
              <a:rPr lang="pt-BR" sz="2800" dirty="0"/>
              <a:t> </a:t>
            </a:r>
            <a:r>
              <a:rPr lang="pt-BR" sz="2800" dirty="0" err="1"/>
              <a:t>Type</a:t>
            </a:r>
            <a:r>
              <a:rPr lang="pt-BR" sz="2800" dirty="0"/>
              <a:t>) para </a:t>
            </a:r>
            <a:r>
              <a:rPr lang="pt-BR" sz="2800" dirty="0" err="1"/>
              <a:t>Human</a:t>
            </a:r>
            <a:r>
              <a:rPr lang="pt-BR" sz="2800" dirty="0"/>
              <a:t>, pois haverá intervenção do usuário. (FIGURA 10)</a:t>
            </a:r>
            <a:r>
              <a:rPr lang="pt-BR" sz="2700" dirty="0" smtClean="0"/>
              <a:t>.</a:t>
            </a:r>
            <a:endParaRPr lang="pt-BR" sz="27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96752"/>
            <a:ext cx="5737036" cy="35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8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Sumário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484784"/>
            <a:ext cx="82089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 smtClean="0"/>
              <a:t>INTRODUÇÃO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/>
              <a:t>REFERENCIAL TEÓRICO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/>
              <a:t>METODOLOGIA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/>
              <a:t>ESTUDO DE CASO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/>
              <a:t>RESULTADOS ENCONTRADOS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/>
              <a:t>CONCLUSÃO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/>
              <a:t>BIBLIOGRAFIA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075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68130" y="4782399"/>
            <a:ext cx="74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11 - Definindo o ator para 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5301208"/>
            <a:ext cx="893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Para </a:t>
            </a:r>
            <a:r>
              <a:rPr lang="pt-BR" sz="2800" dirty="0"/>
              <a:t>cada etapa que houver a intervenção do usuário, deve-se configurar o ator (</a:t>
            </a:r>
            <a:r>
              <a:rPr lang="pt-BR" sz="2800" dirty="0" err="1"/>
              <a:t>Actor</a:t>
            </a:r>
            <a:r>
              <a:rPr lang="pt-BR" sz="2800" dirty="0"/>
              <a:t>) que terá acesso e permissão a essa etapa do processo. (FIGURA 11)</a:t>
            </a:r>
            <a:r>
              <a:rPr lang="pt-BR" sz="2700" dirty="0" smtClean="0"/>
              <a:t>.</a:t>
            </a:r>
            <a:endParaRPr lang="pt-BR" sz="2700" dirty="0"/>
          </a:p>
        </p:txBody>
      </p:sp>
      <p:pic>
        <p:nvPicPr>
          <p:cNvPr id="11266" name="Picture 2" descr="Figura%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93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68130" y="4782399"/>
            <a:ext cx="74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12 - Adicionando o formulário para 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5301208"/>
            <a:ext cx="893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Neste </a:t>
            </a:r>
            <a:r>
              <a:rPr lang="pt-BR" sz="2800" dirty="0"/>
              <a:t>momento se faz necessário que seja adicionado para o passo Terminal, formulário que </a:t>
            </a:r>
            <a:r>
              <a:rPr lang="pt-BR" sz="2800" dirty="0" smtClean="0"/>
              <a:t>fará </a:t>
            </a:r>
            <a:r>
              <a:rPr lang="pt-BR" sz="2800" dirty="0"/>
              <a:t>entrada de dados para o processo. (FIGURA 12)</a:t>
            </a:r>
            <a:r>
              <a:rPr lang="pt-BR" sz="2700" dirty="0" smtClean="0"/>
              <a:t>.</a:t>
            </a:r>
            <a:endParaRPr lang="pt-BR" sz="2700" dirty="0"/>
          </a:p>
        </p:txBody>
      </p:sp>
      <p:pic>
        <p:nvPicPr>
          <p:cNvPr id="12290" name="Picture 2" descr="Figura%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147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49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20072" y="3208724"/>
            <a:ext cx="382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13 - Nomeando o Formulário e selecionando as variáveis a serem usadas do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5661248"/>
            <a:ext cx="893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Após </a:t>
            </a:r>
            <a:r>
              <a:rPr lang="pt-BR" sz="2000" dirty="0"/>
              <a:t>o usuário clicar em Adicionar (</a:t>
            </a:r>
            <a:r>
              <a:rPr lang="pt-BR" sz="2000" dirty="0" err="1"/>
              <a:t>add</a:t>
            </a:r>
            <a:r>
              <a:rPr lang="pt-BR" sz="2000" dirty="0"/>
              <a:t>), ele devera configurar o nome do formulário e selecionar quais variáveis estarão disponíveis nesse formulário. (FIGURA 13)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13314" name="Picture 2" descr="Figura%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8193"/>
            <a:ext cx="4392488" cy="44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88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78022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14 - Criando o formulário do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744" y="5141196"/>
            <a:ext cx="893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O </a:t>
            </a:r>
            <a:r>
              <a:rPr lang="pt-BR" sz="2000" dirty="0"/>
              <a:t>Bonita Studio se destaca pela facilidade e rapidez na criação de rotinas antes custosas. Nessa etapa é possível visualizar que o formulário já foi criado e configurado corretamente, sem que o usuário precise insere nenhuma linha de código, ficando a critério do usuário a modificação estética rótulos de cada campo do formulário. (FIGURA 14)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14338" name="Picture 2" descr="Figura%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847" y="1208294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99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78022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15 - Configurando a Tipo de atividade para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744" y="5141196"/>
            <a:ext cx="893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Nessa </a:t>
            </a:r>
            <a:r>
              <a:rPr lang="pt-BR" sz="2000" dirty="0"/>
              <a:t>etapa do processo se tem inicio o objetivo principal deste trabalho. Uma vez que nela iremos iniciar a integração do workflow com o banco de dados. Conforme pode ser visto na FIGURA 15, o passo Operadora foi definido como Tipo de atividade em Automático (</a:t>
            </a:r>
            <a:r>
              <a:rPr lang="pt-BR" sz="2000" dirty="0" err="1"/>
              <a:t>Automatic</a:t>
            </a:r>
            <a:r>
              <a:rPr lang="pt-BR" sz="2000" dirty="0"/>
              <a:t>), pois será processado sem nenhuma intervenção do usuário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34126"/>
            <a:ext cx="5673767" cy="35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1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78022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16 - Criando o Conector com o banco de dados no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297" y="5311325"/>
            <a:ext cx="893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Dando </a:t>
            </a:r>
            <a:r>
              <a:rPr lang="pt-BR" sz="2400" dirty="0"/>
              <a:t>continuidade ao objetivo principal deste trabalho, será criado a conexão com o banco de dados utilizado conectores (</a:t>
            </a:r>
            <a:r>
              <a:rPr lang="pt-BR" sz="2400" dirty="0" err="1"/>
              <a:t>Connectors</a:t>
            </a:r>
            <a:r>
              <a:rPr lang="pt-BR" sz="2400" dirty="0"/>
              <a:t>) já </a:t>
            </a:r>
            <a:r>
              <a:rPr lang="pt-BR" sz="2400" dirty="0" smtClean="0"/>
              <a:t>pré-instalados </a:t>
            </a:r>
            <a:r>
              <a:rPr lang="pt-BR" sz="2400" dirty="0"/>
              <a:t>no Bonita Studio. (FIGURA 16)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5362" name="Picture 2" descr="Figura%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721" y="1178693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03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28183" y="2636912"/>
            <a:ext cx="275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17 - Selecionando o conector para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797" y="5517232"/>
            <a:ext cx="893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O </a:t>
            </a:r>
            <a:r>
              <a:rPr lang="pt-BR" sz="2400" dirty="0"/>
              <a:t>conector selecionado para elaboração do presente estudo é o conector para o banco de dados relacional MySQL, que se mostra o mais adequado para esse simples processo. (FIGURA 17)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6386" name="Picture 2" descr="Figura%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99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28183" y="2636912"/>
            <a:ext cx="275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18 - Nomeando o conector e selecionando o momento do evento para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840" y="5369287"/>
            <a:ext cx="893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Para </a:t>
            </a:r>
            <a:r>
              <a:rPr lang="pt-BR" sz="2200" dirty="0"/>
              <a:t>definir a conexão com o banco de dados, o usuário deverá nomear e definir quando essa consulta será realizada durante o passo Operadora. Como pode ser visto na FIGURA 18, a consulta será realizada no entrada do evento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17410" name="Picture 2" descr="Figura%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3832"/>
            <a:ext cx="5000625" cy="41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0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28183" y="2636912"/>
            <a:ext cx="275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19 - Configurando os parâmetros de conexão ao banco de dados para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840" y="5784785"/>
            <a:ext cx="893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Como </a:t>
            </a:r>
            <a:r>
              <a:rPr lang="pt-BR" sz="2400" dirty="0"/>
              <a:t>em qualquer conexão com </a:t>
            </a:r>
            <a:r>
              <a:rPr lang="pt-BR" sz="2400" dirty="0" err="1"/>
              <a:t>SGDB’s</a:t>
            </a:r>
            <a:r>
              <a:rPr lang="pt-BR" sz="2400" dirty="0"/>
              <a:t>, se faz necessário criar os </a:t>
            </a:r>
            <a:r>
              <a:rPr lang="pt-BR" sz="2400" dirty="0" smtClean="0"/>
              <a:t>parâmetros </a:t>
            </a:r>
            <a:r>
              <a:rPr lang="pt-BR" sz="2400" dirty="0"/>
              <a:t>para a conexão. (FIGURA 19)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18434" name="Picture 2" descr="Figura%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0639"/>
            <a:ext cx="4550085" cy="46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81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84168" y="2636912"/>
            <a:ext cx="275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20 - Criando a consulta ao banco de dados para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840" y="5784785"/>
            <a:ext cx="893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Para </a:t>
            </a:r>
            <a:r>
              <a:rPr lang="pt-BR" sz="2000" dirty="0"/>
              <a:t>essa etapa do processo, o passo Operadora possui como função efetuar uma consulta ao banco de dados e recuperar o valor do limite de um determinado cartão. A expressão SQL pode ser visualizada na FIGURA 20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785" y="1340768"/>
            <a:ext cx="4015351" cy="42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Objetivo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340768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r>
              <a:rPr lang="pt-BR" sz="3000" dirty="0"/>
              <a:t>	</a:t>
            </a:r>
            <a:r>
              <a:rPr lang="pt-BR" sz="3000" dirty="0" smtClean="0"/>
              <a:t>O </a:t>
            </a:r>
            <a:r>
              <a:rPr lang="pt-BR" sz="3000" dirty="0"/>
              <a:t>presente estudo tem por </a:t>
            </a:r>
            <a:r>
              <a:rPr lang="pt-BR" sz="3000" b="1" dirty="0"/>
              <a:t>objetivo</a:t>
            </a:r>
            <a:r>
              <a:rPr lang="pt-BR" sz="3000" dirty="0"/>
              <a:t> demonstrar através de um estudo de caso, como um processo de workflow com integração a banco de dados, pode vir a aumentar a </a:t>
            </a:r>
            <a:r>
              <a:rPr lang="pt-BR" sz="3000" dirty="0" smtClean="0"/>
              <a:t>produtividade.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84168" y="2636912"/>
            <a:ext cx="275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21 - Obtendo os dados com o resultado da consulta para o passo Operadora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840" y="5784785"/>
            <a:ext cx="893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Após </a:t>
            </a:r>
            <a:r>
              <a:rPr lang="pt-BR" sz="2000" dirty="0"/>
              <a:t>a consulta ao banco de dados, se faz necessário tratar o resultado da consulta e adicionar em uma variável para que possa dar continuidade ao processo de pagamento usando o cartão de credito. (FIGURA 21)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19458" name="Picture 2" descr="Figura%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9840"/>
            <a:ext cx="4326972" cy="4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04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08322" y="4824410"/>
            <a:ext cx="761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22 - Configurando a condição de saída do Gateway o passo Terminal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5" y="5178212"/>
            <a:ext cx="893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Com </a:t>
            </a:r>
            <a:r>
              <a:rPr lang="pt-BR" sz="2000" dirty="0"/>
              <a:t>o valor da compra definido pelo formulário Terminal e o valor do Limite recuperado pela consulta ao banco de dados, podemos definir qual será o próximo passo a ser seguido efetuando comparações entre as duas variáveis. “</a:t>
            </a:r>
            <a:r>
              <a:rPr lang="pt-BR" sz="2000" dirty="0" err="1"/>
              <a:t>limiteDisponivel</a:t>
            </a:r>
            <a:r>
              <a:rPr lang="pt-BR" sz="2000" dirty="0"/>
              <a:t>” e “</a:t>
            </a:r>
            <a:r>
              <a:rPr lang="pt-BR" sz="2000" dirty="0" err="1"/>
              <a:t>valorCompra</a:t>
            </a:r>
            <a:r>
              <a:rPr lang="pt-BR" sz="2000" dirty="0"/>
              <a:t>”. Conforme pode ser visualizado na FIGURA 22, é feito um teste lógico simples, entre o Gateway e o passo </a:t>
            </a:r>
            <a:r>
              <a:rPr lang="pt-BR" sz="2000" dirty="0" err="1"/>
              <a:t>compraConcluida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20482" name="Picture 2" descr="Figura%2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008" y="1215227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71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08321" y="4824410"/>
            <a:ext cx="782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23 - Configurando a condição de saída do Gateway 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4" y="5686043"/>
            <a:ext cx="893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Da </a:t>
            </a:r>
            <a:r>
              <a:rPr lang="pt-BR" sz="2000" dirty="0"/>
              <a:t>mesma forma que é feito um teste logico entre o Gateway de decisão e o passo </a:t>
            </a:r>
            <a:r>
              <a:rPr lang="pt-BR" sz="2000" dirty="0" err="1"/>
              <a:t>compraConcluida</a:t>
            </a:r>
            <a:r>
              <a:rPr lang="pt-BR" sz="2000" dirty="0"/>
              <a:t>, se faz necessário uma comparação entre o Gateway de decisão e o passo Terminal com um outro simples teste lógico. (FIGURA 23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pic>
        <p:nvPicPr>
          <p:cNvPr id="21506" name="Picture 2" descr="Figura%2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488" y="1233485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71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08321" y="4824410"/>
            <a:ext cx="782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24 - Configurando o tipo de atividade para 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4" y="5373216"/>
            <a:ext cx="893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Para </a:t>
            </a:r>
            <a:r>
              <a:rPr lang="pt-BR" sz="2000" dirty="0"/>
              <a:t>finalizar o processo de compra, caso a compra seja autorizada pelo passo Operadora, se faz necessário fazer o desconto no limite e finalizar o workflow. Na FIGURA 24 é mostrado como configurar o tipo de atividade como automático, pois não iremos mais ter a intervenção do usuário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22530" name="Picture 2" descr="Figura%2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3485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70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01739" y="4824410"/>
            <a:ext cx="793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25 - Criando o Conector com o banco de dados no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4" y="5589240"/>
            <a:ext cx="893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Nesse </a:t>
            </a:r>
            <a:r>
              <a:rPr lang="pt-BR" sz="2400" dirty="0"/>
              <a:t>passo, se faz necessário criar outra consulta ao banco de dados, portanto iremos criar um novo conector para o passo </a:t>
            </a:r>
            <a:r>
              <a:rPr lang="pt-BR" sz="2400" dirty="0" err="1"/>
              <a:t>compraConcluida</a:t>
            </a:r>
            <a:r>
              <a:rPr lang="pt-BR" sz="2400" dirty="0"/>
              <a:t>. (FIGURA 25)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3554" name="Picture 2" descr="Figura%2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3485"/>
            <a:ext cx="5743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0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096" y="2636912"/>
            <a:ext cx="360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27 - Nomeando o conector e selecionando o momento do evento para 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4" y="5502923"/>
            <a:ext cx="893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Da </a:t>
            </a:r>
            <a:r>
              <a:rPr lang="pt-BR" sz="2400" dirty="0"/>
              <a:t>mesma forma que se fez necessário anteriormente, é necessário definir um nome para o conector e o momento em que o evento ira acontecer. (FIGURA 27)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4579" name="Picture 3" descr="Figura%2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31" y="1196752"/>
            <a:ext cx="4917721" cy="42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3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096" y="2636912"/>
            <a:ext cx="360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28 - Configurando os parâmetros de conexão ao banco de dados para 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4" y="5877272"/>
            <a:ext cx="893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Se </a:t>
            </a:r>
            <a:r>
              <a:rPr lang="pt-BR" sz="2400" dirty="0"/>
              <a:t>faz necessário adicionar ao conector os parâmetros de conexão ao banco de dados. (FIGURA 28)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5602" name="Picture 2" descr="Figura%2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24847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78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20072" y="2636912"/>
            <a:ext cx="360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29 - Criando a consulta ao banco de dados para 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554" y="5824836"/>
            <a:ext cx="893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Nessa </a:t>
            </a:r>
            <a:r>
              <a:rPr lang="pt-BR" sz="2000" dirty="0"/>
              <a:t>etapa, é feita uma consulta ao banco de dados, efetuando uma atualização (UPDATE) no valor do limite, tendo como critério de busca cálculo o numero do cartão e o valor da compra, respectivamente. (FIGURA 29)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26626" name="Picture 2" descr="Figura%2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813001" cy="45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29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20072" y="2636912"/>
            <a:ext cx="360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30 - Obtendo os dados com o resultado da consulta para o passo </a:t>
            </a:r>
            <a:r>
              <a:rPr lang="pt-BR" dirty="0" err="1"/>
              <a:t>CompraConcluida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303" y="5490802"/>
            <a:ext cx="893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Finalizando </a:t>
            </a:r>
            <a:r>
              <a:rPr lang="pt-BR" sz="2000" dirty="0"/>
              <a:t>o processo de compra, foi definido como critério de simplicidade a não exibição de resultado da compra. Portanto, nessa etapa da consulta ao banco de dados pelo conector, não se faz necessário tratar nenhum resultado que foi obtido com a consulta ao banco de dados. (FIGURA 30)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27650" name="Picture 2" descr="Figura%2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567" y="1173793"/>
            <a:ext cx="3628168" cy="431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Resultados Encontrados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3" y="1135768"/>
            <a:ext cx="88500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</a:t>
            </a:r>
          </a:p>
          <a:p>
            <a:pPr algn="just"/>
            <a:r>
              <a:rPr lang="pt-BR" sz="2800" dirty="0"/>
              <a:t>	</a:t>
            </a:r>
            <a:r>
              <a:rPr lang="pt-BR" sz="2400" dirty="0" smtClean="0"/>
              <a:t>Ao </a:t>
            </a:r>
            <a:r>
              <a:rPr lang="pt-BR" sz="2400" dirty="0"/>
              <a:t>se concluir o estudo de caso proposto, pode-se observar durante a utilização do Bonita Studio um facilidade e rapidez na construção de um workflow de processo de </a:t>
            </a:r>
            <a:r>
              <a:rPr lang="pt-BR" sz="2400" dirty="0" smtClean="0"/>
              <a:t>negócio  </a:t>
            </a:r>
            <a:r>
              <a:rPr lang="pt-BR" sz="2400" dirty="0"/>
              <a:t>com integração ao sistema de banco de dados relacional sem muito conhecimento técnico especifico.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	Com </a:t>
            </a:r>
            <a:r>
              <a:rPr lang="pt-BR" sz="2400" dirty="0"/>
              <a:t>uma ferramenta pratica e rápida, é possível obter resultados mais </a:t>
            </a:r>
            <a:r>
              <a:rPr lang="pt-BR" sz="2400" dirty="0" smtClean="0"/>
              <a:t>céleres </a:t>
            </a:r>
            <a:r>
              <a:rPr lang="pt-BR" sz="2400" dirty="0"/>
              <a:t>e gerar uma eficiência positiva no processo de </a:t>
            </a:r>
            <a:r>
              <a:rPr lang="pt-BR" sz="2400" dirty="0" smtClean="0"/>
              <a:t>negócio </a:t>
            </a:r>
            <a:r>
              <a:rPr lang="pt-BR" sz="2400" dirty="0"/>
              <a:t>trabalhado. </a:t>
            </a:r>
          </a:p>
          <a:p>
            <a:pPr algn="just"/>
            <a:r>
              <a:rPr lang="pt-BR" sz="2400" dirty="0" smtClean="0"/>
              <a:t>	</a:t>
            </a:r>
          </a:p>
          <a:p>
            <a:pPr algn="just"/>
            <a:r>
              <a:rPr lang="pt-BR" sz="2400" dirty="0"/>
              <a:t>	</a:t>
            </a:r>
            <a:r>
              <a:rPr lang="pt-BR" sz="2400" dirty="0" smtClean="0"/>
              <a:t>O </a:t>
            </a:r>
            <a:r>
              <a:rPr lang="pt-BR" sz="2400" dirty="0"/>
              <a:t>Bonita Studio se destacou pela flexibilidade de integração não só com banco de dados MySQL, mas sim com outros componentes, conforme a FIGURA </a:t>
            </a:r>
            <a:r>
              <a:rPr lang="pt-BR" sz="2400" dirty="0" smtClean="0"/>
              <a:t>26.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Referencial Teórico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2081" y="1458395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Notação BPMN para Processos de </a:t>
            </a:r>
            <a:r>
              <a:rPr lang="pt-BR" sz="2800" b="1" dirty="0" smtClean="0"/>
              <a:t>Negócios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 smtClean="0"/>
              <a:t>Processos </a:t>
            </a:r>
            <a:r>
              <a:rPr lang="pt-BR" sz="2800" b="1" dirty="0"/>
              <a:t>de </a:t>
            </a:r>
            <a:r>
              <a:rPr lang="pt-BR" sz="2800" b="1" dirty="0" smtClean="0"/>
              <a:t>Negócios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 smtClean="0"/>
              <a:t>Ferramentas </a:t>
            </a:r>
            <a:r>
              <a:rPr lang="pt-BR" sz="2800" b="1" dirty="0"/>
              <a:t>CASE para Modelagem </a:t>
            </a:r>
            <a:r>
              <a:rPr lang="pt-BR" sz="2800" b="1" dirty="0" smtClean="0"/>
              <a:t>de Processos </a:t>
            </a:r>
            <a:r>
              <a:rPr lang="pt-BR" sz="2800" b="1" dirty="0"/>
              <a:t>de Negócio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Microsoft </a:t>
            </a:r>
            <a:r>
              <a:rPr lang="pt-BR" sz="2400" dirty="0"/>
              <a:t>Visio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err="1"/>
              <a:t>BiZage</a:t>
            </a:r>
            <a:endParaRPr lang="pt-BR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err="1" smtClean="0"/>
              <a:t>BonitaBPM</a:t>
            </a:r>
            <a:endParaRPr lang="pt-BR" sz="28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Resultados Encontrados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3" y="1135768"/>
            <a:ext cx="8850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</a:t>
            </a:r>
          </a:p>
          <a:p>
            <a:pPr algn="just"/>
            <a:r>
              <a:rPr lang="pt-BR" sz="2800" dirty="0"/>
              <a:t>	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268760"/>
            <a:ext cx="4156846" cy="48536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3398" y="6305424"/>
            <a:ext cx="408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26.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720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Conclusão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1164134"/>
            <a:ext cx="89289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	</a:t>
            </a:r>
            <a:r>
              <a:rPr lang="pt-BR" sz="2400" dirty="0" smtClean="0"/>
              <a:t>Através </a:t>
            </a:r>
            <a:r>
              <a:rPr lang="pt-BR" sz="2400" dirty="0"/>
              <a:t>deste trabalho, dos estudos realizados e das análises desenvolvidas, foi possível concluir que um workflow de processo de negócios pode se facilmente </a:t>
            </a:r>
            <a:r>
              <a:rPr lang="pt-BR" sz="2400" dirty="0" smtClean="0"/>
              <a:t>ser </a:t>
            </a:r>
            <a:r>
              <a:rPr lang="pt-BR" sz="2400" dirty="0"/>
              <a:t>integrado a bancos de dados relacional sem muitos conhecimentos técnicos específicos.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	</a:t>
            </a:r>
            <a:r>
              <a:rPr lang="pt-BR" sz="2400" dirty="0" smtClean="0"/>
              <a:t>Os </a:t>
            </a:r>
            <a:r>
              <a:rPr lang="pt-BR" sz="2400" dirty="0"/>
              <a:t>resultados obtidos com o estudo de caso demonstraram que é possível seguindo apenas alguns passos efetuar uma conexão ao um banco de dados, receber resultados e trabalhá-los de forma rápida e simples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	Na </a:t>
            </a:r>
            <a:r>
              <a:rPr lang="pt-BR" sz="2400" dirty="0"/>
              <a:t>atualidade esse estudo se mostra interessante para empresas ou instituições que visam utilizar ferramentas case para melhor aproveitamento de seu processo de </a:t>
            </a:r>
            <a:r>
              <a:rPr lang="pt-BR" sz="2400" dirty="0" smtClean="0"/>
              <a:t>negócio.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Bibliografia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484784"/>
            <a:ext cx="84249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 </a:t>
            </a:r>
          </a:p>
          <a:p>
            <a:r>
              <a:rPr lang="pt-BR" sz="1000" dirty="0"/>
              <a:t>CERÍCOLA, Osvaldo Vicente. </a:t>
            </a:r>
            <a:r>
              <a:rPr lang="pt-BR" sz="1000" b="1" dirty="0"/>
              <a:t>Banco de Dados Relacional e Distribuído</a:t>
            </a:r>
            <a:r>
              <a:rPr lang="pt-BR" sz="1000" dirty="0"/>
              <a:t>. Rio de Janeiro: LTC, 1991. p. 115- Disponível em: </a:t>
            </a:r>
            <a:r>
              <a:rPr lang="pt-BR" sz="1000" u="sng" dirty="0">
                <a:hlinkClick r:id="rId2"/>
              </a:rPr>
              <a:t>http://pt.wikipedia.org/wiki/Banco_de_dados_relacional</a:t>
            </a:r>
            <a:r>
              <a:rPr lang="pt-BR" sz="1000" dirty="0"/>
              <a:t>. Acesso em 26/10/2013.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COLARES, Flávio Martins, </a:t>
            </a:r>
            <a:r>
              <a:rPr lang="pt-BR" sz="1000" b="1" dirty="0"/>
              <a:t>Análise Comparativa de Banco de Dados Gratuitos</a:t>
            </a:r>
            <a:r>
              <a:rPr lang="pt-BR" sz="1000" dirty="0"/>
              <a:t>. Trabalho de Conclusão de Curso (graduação) - Faculdade Lourenço Filho de Fortaleza, em agosto/2007. Disponível em: </a:t>
            </a:r>
            <a:r>
              <a:rPr lang="pt-BR" sz="1000" u="sng" dirty="0">
                <a:hlinkClick r:id="rId3"/>
              </a:rPr>
              <a:t>http://www.flf.edu.br/revista-flf/monografias-computacao/monografia_flaviocolares.pdf</a:t>
            </a:r>
            <a:r>
              <a:rPr lang="pt-BR" sz="1000" dirty="0"/>
              <a:t>. Acesso em 03/11/2013.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COUTINHO, Paula da Silva Coutinho, </a:t>
            </a:r>
            <a:r>
              <a:rPr lang="pt-BR" sz="1000" b="1" dirty="0"/>
              <a:t>Gestão de Processos de Negócio para Prestadora de Serviços em Telecomunicações</a:t>
            </a:r>
            <a:r>
              <a:rPr lang="pt-BR" sz="1000" dirty="0"/>
              <a:t>. Trabalho de Conclusão de Curso (graduação) - Universidade Estadual de Maringá, em março de 2010.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COSTA, Elisângela Rocha da, </a:t>
            </a:r>
            <a:r>
              <a:rPr lang="pt-BR" sz="1000" b="1" dirty="0"/>
              <a:t>Banco de Dados Relacionais</a:t>
            </a:r>
            <a:r>
              <a:rPr lang="pt-BR" sz="1000" dirty="0"/>
              <a:t>. Trabalho de Conclusão de Curso (graduação) - Faculdade de Tecnologia de São Paulo-SP-2011- Disponível em: </a:t>
            </a:r>
            <a:r>
              <a:rPr lang="pt-BR" sz="1000" u="sng" dirty="0">
                <a:hlinkClick r:id="rId4"/>
              </a:rPr>
              <a:t>http://www.fatecsp.br/dti/tcc/tcc0025.pdf</a:t>
            </a:r>
            <a:r>
              <a:rPr lang="pt-BR" sz="1000" dirty="0"/>
              <a:t>. Acesso em:                     12/10/13.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COSTA LOURENÇO, </a:t>
            </a:r>
            <a:r>
              <a:rPr lang="pt-BR" sz="1000" b="1" dirty="0"/>
              <a:t>Formulação de uma metodologia de Modelagem de Processos de Negócio para implementação de workflow</a:t>
            </a:r>
            <a:r>
              <a:rPr lang="pt-BR" sz="1000" dirty="0"/>
              <a:t>. Trabalho de Conclusão de Curso (graduação) - Universidade Tecnológica Federal do Paraná, em 2009. Disponível </a:t>
            </a:r>
            <a:r>
              <a:rPr lang="pt-BR" sz="1000" dirty="0" err="1"/>
              <a:t>em:</a:t>
            </a:r>
            <a:r>
              <a:rPr lang="pt-BR" sz="1000" dirty="0" err="1">
                <a:hlinkClick r:id="rId5"/>
              </a:rPr>
              <a:t>http</a:t>
            </a:r>
            <a:r>
              <a:rPr lang="pt-BR" sz="1000" dirty="0">
                <a:hlinkClick r:id="rId5"/>
              </a:rPr>
              <a:t>://www.pg.utfpr.edu.br/</a:t>
            </a:r>
            <a:r>
              <a:rPr lang="pt-BR" sz="1000" dirty="0" err="1">
                <a:hlinkClick r:id="rId5"/>
              </a:rPr>
              <a:t>dirppg</a:t>
            </a:r>
            <a:r>
              <a:rPr lang="pt-BR" sz="1000" dirty="0">
                <a:hlinkClick r:id="rId5"/>
              </a:rPr>
              <a:t>/</a:t>
            </a:r>
            <a:r>
              <a:rPr lang="pt-BR" sz="1000" dirty="0" err="1">
                <a:hlinkClick r:id="rId5"/>
              </a:rPr>
              <a:t>ppgep</a:t>
            </a:r>
            <a:r>
              <a:rPr lang="pt-BR" sz="1000" dirty="0">
                <a:hlinkClick r:id="rId5"/>
              </a:rPr>
              <a:t>/</a:t>
            </a:r>
            <a:r>
              <a:rPr lang="pt-BR" sz="1000" dirty="0" err="1">
                <a:hlinkClick r:id="rId5"/>
              </a:rPr>
              <a:t>dissertacoes</a:t>
            </a:r>
            <a:r>
              <a:rPr lang="pt-BR" sz="1000" dirty="0">
                <a:hlinkClick r:id="rId5"/>
              </a:rPr>
              <a:t>/arquivos/112/Dissertacao.pdf</a:t>
            </a:r>
            <a:r>
              <a:rPr lang="pt-BR" sz="1000" dirty="0"/>
              <a:t>. Acesso em: 21/10/2013.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CRUZ, Tadeu, </a:t>
            </a:r>
            <a:r>
              <a:rPr lang="pt-BR" sz="1000" b="1" dirty="0"/>
              <a:t>Uso e Desuso de Sistemas Workflow: Por Que As Organizações Não Conseguem Obter Retorno, Nem Sucesso Com Investimentos Em Projetos de Workflow</a:t>
            </a:r>
            <a:r>
              <a:rPr lang="pt-BR" sz="1000" dirty="0"/>
              <a:t>, Rio de Janeiro, E-</a:t>
            </a:r>
            <a:r>
              <a:rPr lang="pt-BR" sz="1000" dirty="0" err="1"/>
              <a:t>Papers</a:t>
            </a:r>
            <a:r>
              <a:rPr lang="pt-BR" sz="1000" dirty="0"/>
              <a:t> Serviços Editoriais, São Paulo, 2011. Disponível em: </a:t>
            </a:r>
            <a:r>
              <a:rPr lang="pt-BR" sz="1000" u="sng" dirty="0">
                <a:hlinkClick r:id="rId6"/>
              </a:rPr>
              <a:t>http://www.ip.pbh.gov.br/ANO6_N1_PDF/ip0601silva.pdf</a:t>
            </a:r>
            <a:r>
              <a:rPr lang="pt-BR" sz="1000" dirty="0"/>
              <a:t>. Acesso em: 30/09/2013.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DATE, C.J., </a:t>
            </a:r>
            <a:r>
              <a:rPr lang="pt-BR" sz="1000" b="1" dirty="0"/>
              <a:t>Introdução a sistemas de banco de dados</a:t>
            </a:r>
            <a:r>
              <a:rPr lang="pt-BR" sz="1000" dirty="0"/>
              <a:t>. 8. Ed. Rio de Janeiro: </a:t>
            </a:r>
            <a:r>
              <a:rPr lang="pt-BR" sz="1000" dirty="0" err="1"/>
              <a:t>Elsevier</a:t>
            </a:r>
            <a:r>
              <a:rPr lang="pt-BR" sz="1000" dirty="0"/>
              <a:t>, 2003. Disponível em: </a:t>
            </a:r>
            <a:r>
              <a:rPr lang="pt-BR" sz="1000" u="sng" dirty="0">
                <a:hlinkClick r:id="rId7"/>
              </a:rPr>
              <a:t>http://pt.scribd.com/doc/77823965/SGBDs-Livres-Uma-Breve-Analise</a:t>
            </a:r>
            <a:r>
              <a:rPr lang="pt-BR" sz="1000" dirty="0"/>
              <a:t>. Acesso em 23/10/2013.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FISHER, Alan S., </a:t>
            </a:r>
            <a:r>
              <a:rPr lang="pt-BR" sz="1000" b="1" dirty="0"/>
              <a:t>CASE: utilização de ferramentas para desenvolvimento de software</a:t>
            </a:r>
            <a:r>
              <a:rPr lang="pt-BR" sz="1000" dirty="0"/>
              <a:t>. Rio de Janeiro: Campus, 1990. Disponível em: </a:t>
            </a:r>
            <a:r>
              <a:rPr lang="pt-BR" sz="1000" u="sng" dirty="0">
                <a:hlinkClick r:id="rId8"/>
              </a:rPr>
              <a:t>http://campeche.inf.furb.br/tccs/2001-I/2001-1rogerandersonschmidtvf.pdf</a:t>
            </a:r>
            <a:r>
              <a:rPr lang="pt-BR" sz="1000" dirty="0"/>
              <a:t>. Acesso em 07/11/2013.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HOMEM, Fábio Luiz Quirino, </a:t>
            </a:r>
            <a:r>
              <a:rPr lang="pt-BR" sz="1000" b="1" dirty="0"/>
              <a:t>Estudo das Iniciativas Tecnológicas para suporte ao BPM: Análise de Ferramentas CASE e sua aderência aos padrões de negócios das organizações. Um Estudo de Caso</a:t>
            </a:r>
            <a:r>
              <a:rPr lang="pt-BR" sz="1000" dirty="0"/>
              <a:t>. Trabalho de Conclusão de Curso (mestrado) - Universidade Paulista- UNIP, em São Paulo, em 2011. Disponível em: </a:t>
            </a:r>
            <a:r>
              <a:rPr lang="pt-BR" sz="1000" u="sng" dirty="0">
                <a:hlinkClick r:id="rId9"/>
              </a:rPr>
              <a:t>http://www.unip.br/ensino/pos_graduacao/strictosensu/eng_producao/download/eng_fabioluizquirinohomem.swf</a:t>
            </a:r>
            <a:r>
              <a:rPr lang="pt-BR" sz="1000" dirty="0"/>
              <a:t>. Acesso em: 12/10/2013.</a:t>
            </a:r>
          </a:p>
          <a:p>
            <a:r>
              <a:rPr lang="pt-BR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Bibliografia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12474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INSTITUTO SERZEDELLO CORRÊA, </a:t>
            </a:r>
            <a:r>
              <a:rPr lang="pt-BR" sz="1000" b="1" dirty="0"/>
              <a:t>Curso de Mapeamento de Processos de Trabalho com BPMN e BIZAGI</a:t>
            </a:r>
            <a:r>
              <a:rPr lang="pt-BR" sz="1000" dirty="0"/>
              <a:t> -disponibilizado pelo Tribunal de Contas da União, em janeiro/2013- Disponível em: </a:t>
            </a:r>
            <a:r>
              <a:rPr lang="pt-BR" sz="1000" u="sng" dirty="0">
                <a:hlinkClick r:id="rId2"/>
              </a:rPr>
              <a:t>http://portal2.tcu.gov.br/portal/page/portal/TCU/comunidades/gestao_processos_trab/curso_mapeamento_processos_trab/Curso%20Mapeamento%20BPMN%20Bizagi%20-%20aula%202_v%202013.pdf</a:t>
            </a:r>
            <a:r>
              <a:rPr lang="pt-BR" sz="1000" dirty="0"/>
              <a:t>. Acesso em 03/11/2013.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LACY, Miguel </a:t>
            </a:r>
            <a:r>
              <a:rPr lang="pt-BR" sz="1000" dirty="0" err="1"/>
              <a:t>Koren</a:t>
            </a:r>
            <a:r>
              <a:rPr lang="pt-BR" sz="1000" dirty="0"/>
              <a:t> O'Brien, </a:t>
            </a:r>
            <a:r>
              <a:rPr lang="pt-BR" sz="1000" b="1" dirty="0"/>
              <a:t>O sistema de workflow de código aberto Bonita é comparável às melhores alternativas comerciais e conta com o apoio de grandes empresas</a:t>
            </a:r>
            <a:r>
              <a:rPr lang="pt-BR" sz="1000" dirty="0"/>
              <a:t>, publicado em agosto/2008- Disponível em: </a:t>
            </a:r>
            <a:r>
              <a:rPr lang="pt-BR" sz="1000" u="sng" dirty="0">
                <a:hlinkClick r:id="rId3"/>
              </a:rPr>
              <a:t>http://www.konsultex.com.br/noticias/noticias/bpm-com-bonita-</a:t>
            </a:r>
            <a:r>
              <a:rPr lang="pt-BR" sz="1000" dirty="0"/>
              <a:t>    acesso em: 12/10/2013.</a:t>
            </a:r>
          </a:p>
          <a:p>
            <a:r>
              <a:rPr lang="pt-BR" sz="1000" dirty="0"/>
              <a:t> </a:t>
            </a:r>
          </a:p>
          <a:p>
            <a:r>
              <a:rPr lang="en-US" sz="1000" dirty="0"/>
              <a:t>MANAGEMENT INFORMATION SYSTEMS, </a:t>
            </a:r>
            <a:r>
              <a:rPr lang="en-US" sz="1000" b="1" dirty="0"/>
              <a:t>Information Systems in the Enterprise</a:t>
            </a:r>
            <a:r>
              <a:rPr lang="en-US" sz="1000" dirty="0"/>
              <a:t>, Kenneth C. </a:t>
            </a:r>
            <a:r>
              <a:rPr lang="en-US" sz="1000" dirty="0" err="1"/>
              <a:t>Laudon</a:t>
            </a:r>
            <a:r>
              <a:rPr lang="en-US" sz="1000" dirty="0"/>
              <a:t>; Jane P. </a:t>
            </a:r>
            <a:r>
              <a:rPr lang="en-US" sz="1000" dirty="0" err="1"/>
              <a:t>Laudon</a:t>
            </a:r>
            <a:r>
              <a:rPr lang="en-US" sz="1000" dirty="0"/>
              <a:t>, 9ª </a:t>
            </a:r>
            <a:r>
              <a:rPr lang="en-US" sz="1000" dirty="0" err="1"/>
              <a:t>edição</a:t>
            </a:r>
            <a:r>
              <a:rPr lang="en-US" sz="1000" dirty="0"/>
              <a:t>, Prentice Hall, 2009. 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</a:t>
            </a:r>
            <a:r>
              <a:rPr lang="pt-BR" sz="1000" u="sng" dirty="0">
                <a:hlinkClick r:id="rId4"/>
              </a:rPr>
              <a:t>http://pt.wikipedia.org/wiki/Processo_de_neg%C3%B3cio</a:t>
            </a:r>
            <a:r>
              <a:rPr lang="pt-BR" sz="1000" dirty="0"/>
              <a:t>. Acesso em 19/09/2013.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MARTIN, James. </a:t>
            </a:r>
            <a:r>
              <a:rPr lang="pt-BR" sz="1000" b="1" dirty="0"/>
              <a:t>Princípios de análise e projeto baseados em objetos</a:t>
            </a:r>
            <a:r>
              <a:rPr lang="pt-BR" sz="1000" dirty="0"/>
              <a:t>. Rio de Janeiro: Campus, 1994. Disponível em: </a:t>
            </a:r>
            <a:r>
              <a:rPr lang="pt-BR" sz="1000" u="sng" dirty="0">
                <a:hlinkClick r:id="rId5"/>
              </a:rPr>
              <a:t>http://campeche.inf.furb.br/tccs/2001-I/2001-1rogerandersonschmidtvf.pdf</a:t>
            </a:r>
            <a:r>
              <a:rPr lang="pt-BR" sz="1000" dirty="0"/>
              <a:t>. Acesso em:19/09/2013.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MAYER, R. J. et al. </a:t>
            </a:r>
            <a:r>
              <a:rPr lang="pt-BR" sz="1000" b="1" dirty="0"/>
              <a:t>A framework </a:t>
            </a:r>
            <a:r>
              <a:rPr lang="pt-BR" sz="1000" b="1" dirty="0" err="1"/>
              <a:t>and</a:t>
            </a:r>
            <a:r>
              <a:rPr lang="pt-BR" sz="1000" b="1" dirty="0"/>
              <a:t> a </a:t>
            </a:r>
            <a:r>
              <a:rPr lang="pt-BR" sz="1000" b="1" dirty="0" err="1"/>
              <a:t>suite</a:t>
            </a:r>
            <a:r>
              <a:rPr lang="pt-BR" sz="1000" b="1" dirty="0"/>
              <a:t> </a:t>
            </a:r>
            <a:r>
              <a:rPr lang="pt-BR" sz="1000" b="1" dirty="0" err="1"/>
              <a:t>of</a:t>
            </a:r>
            <a:r>
              <a:rPr lang="pt-BR" sz="1000" b="1" dirty="0"/>
              <a:t> </a:t>
            </a:r>
            <a:r>
              <a:rPr lang="pt-BR" sz="1000" b="1" dirty="0" err="1"/>
              <a:t>methods</a:t>
            </a:r>
            <a:r>
              <a:rPr lang="pt-BR" sz="1000" b="1" dirty="0"/>
              <a:t> for business </a:t>
            </a:r>
            <a:r>
              <a:rPr lang="pt-BR" sz="1000" b="1" dirty="0" err="1"/>
              <a:t>process</a:t>
            </a:r>
            <a:r>
              <a:rPr lang="pt-BR" sz="1000" b="1" dirty="0"/>
              <a:t> </a:t>
            </a:r>
            <a:r>
              <a:rPr lang="pt-BR" sz="1000" b="1" dirty="0" err="1"/>
              <a:t>reengineering</a:t>
            </a:r>
            <a:r>
              <a:rPr lang="pt-BR" sz="1000" dirty="0"/>
              <a:t>. In: GROVER, V.; KETTINGER, W. J. (Org.). Business </a:t>
            </a:r>
            <a:r>
              <a:rPr lang="pt-BR" sz="1000" dirty="0" err="1"/>
              <a:t>Process</a:t>
            </a:r>
            <a:r>
              <a:rPr lang="pt-BR" sz="1000" dirty="0"/>
              <a:t> </a:t>
            </a:r>
            <a:r>
              <a:rPr lang="pt-BR" sz="1000" dirty="0" err="1"/>
              <a:t>Change</a:t>
            </a:r>
            <a:r>
              <a:rPr lang="pt-BR" sz="1000" dirty="0"/>
              <a:t>: </a:t>
            </a:r>
            <a:r>
              <a:rPr lang="pt-BR" sz="1000" dirty="0" err="1"/>
              <a:t>Reengineering</a:t>
            </a:r>
            <a:r>
              <a:rPr lang="pt-BR" sz="1000" dirty="0"/>
              <a:t> </a:t>
            </a:r>
            <a:r>
              <a:rPr lang="pt-BR" sz="1000" dirty="0" err="1"/>
              <a:t>Concepts</a:t>
            </a:r>
            <a:r>
              <a:rPr lang="pt-BR" sz="1000" dirty="0"/>
              <a:t>, </a:t>
            </a:r>
            <a:r>
              <a:rPr lang="pt-BR" sz="1000" dirty="0" err="1"/>
              <a:t>Methods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Technologies. London: Idea </a:t>
            </a:r>
            <a:r>
              <a:rPr lang="pt-BR" sz="1000" dirty="0" err="1"/>
              <a:t>Group</a:t>
            </a:r>
            <a:r>
              <a:rPr lang="pt-BR" sz="1000" dirty="0"/>
              <a:t> </a:t>
            </a:r>
            <a:r>
              <a:rPr lang="pt-BR" sz="1000" dirty="0" err="1"/>
              <a:t>Publishing</a:t>
            </a:r>
            <a:r>
              <a:rPr lang="pt-BR" sz="1000" dirty="0"/>
              <a:t>. 1995, New York. p. 245-335.</a:t>
            </a:r>
          </a:p>
          <a:p>
            <a:r>
              <a:rPr lang="pt-BR" sz="1000" dirty="0"/>
              <a:t> </a:t>
            </a:r>
          </a:p>
          <a:p>
            <a:r>
              <a:rPr lang="en-US" sz="1000" dirty="0"/>
              <a:t>NORTON, D.; BLECHAR, M.; JONES, T. </a:t>
            </a:r>
            <a:r>
              <a:rPr lang="en-US" sz="1000" b="1" dirty="0"/>
              <a:t>Magic Quadrant for Business Process Analysis Tools.</a:t>
            </a:r>
            <a:r>
              <a:rPr lang="en-US" sz="1000" dirty="0"/>
              <a:t> </a:t>
            </a:r>
            <a:r>
              <a:rPr lang="pt-BR" sz="1000" dirty="0" err="1"/>
              <a:t>Gartner</a:t>
            </a:r>
            <a:r>
              <a:rPr lang="pt-BR" sz="1000" dirty="0"/>
              <a:t> </a:t>
            </a:r>
            <a:r>
              <a:rPr lang="pt-BR" sz="1000" dirty="0" err="1"/>
              <a:t>Group</a:t>
            </a:r>
            <a:r>
              <a:rPr lang="pt-BR" sz="1000" dirty="0"/>
              <a:t>. Estados Unidos. 2010 – Disponível em: </a:t>
            </a:r>
            <a:r>
              <a:rPr lang="pt-BR" sz="1000" u="sng" dirty="0">
                <a:hlinkClick r:id="rId6"/>
              </a:rPr>
              <a:t>http://pt.wikipedia.org/wiki/Microsoft_Visio</a:t>
            </a:r>
            <a:r>
              <a:rPr lang="pt-BR" sz="1000" dirty="0"/>
              <a:t>. Acesso em 12/10/2013.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OLIVEIRA, </a:t>
            </a:r>
            <a:r>
              <a:rPr lang="pt-BR" sz="1000" dirty="0" err="1"/>
              <a:t>Geisa</a:t>
            </a:r>
            <a:r>
              <a:rPr lang="pt-BR" sz="1000" dirty="0"/>
              <a:t> Oliveira-  </a:t>
            </a:r>
            <a:r>
              <a:rPr lang="pt-BR" sz="1000" b="1" dirty="0"/>
              <a:t>Sistema Gerenciador de Bancos de Dados- SGBD</a:t>
            </a:r>
            <a:r>
              <a:rPr lang="pt-BR" sz="1000" dirty="0"/>
              <a:t>- 2010, Vitória da Conquista, BA.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SANTOS, F. </a:t>
            </a:r>
            <a:r>
              <a:rPr lang="pt-BR" sz="1000" dirty="0" err="1"/>
              <a:t>Rildo</a:t>
            </a:r>
            <a:r>
              <a:rPr lang="pt-BR" sz="1000" dirty="0"/>
              <a:t>, </a:t>
            </a:r>
            <a:r>
              <a:rPr lang="pt-BR" sz="1000" b="1" dirty="0"/>
              <a:t>Modelagem de Processos de Negócios com BPMN</a:t>
            </a:r>
            <a:r>
              <a:rPr lang="pt-BR" sz="1000" dirty="0"/>
              <a:t>- São Paulo, 2006- Disponível em: </a:t>
            </a:r>
            <a:r>
              <a:rPr lang="pt-BR" sz="1000" u="sng" dirty="0">
                <a:hlinkClick r:id="rId7"/>
              </a:rPr>
              <a:t>http://www.slideshare.net/Ridlo/tutorial-biagi-modelagem-de-processos-de-negcio</a:t>
            </a:r>
            <a:r>
              <a:rPr lang="pt-BR" sz="1000" dirty="0"/>
              <a:t>. Acesso em 19/09/2013.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SCHMIDT, Roger Anderson, </a:t>
            </a:r>
            <a:r>
              <a:rPr lang="pt-BR" sz="1000" b="1" dirty="0"/>
              <a:t>Ferramenta de Auxílio ao processo de desenvolvimento de software integrando tecnologias </a:t>
            </a:r>
            <a:r>
              <a:rPr lang="pt-BR" sz="1000" b="1" dirty="0" err="1"/>
              <a:t>otimizadoras</a:t>
            </a:r>
            <a:r>
              <a:rPr lang="pt-BR" sz="1000" dirty="0"/>
              <a:t>. Trabalho de Conclusão de Curso (graduação)- Universidade Regional de Blumenau/SC, em junho de 2001.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SIDDIQUI, </a:t>
            </a:r>
            <a:r>
              <a:rPr lang="pt-BR" sz="1000" dirty="0" err="1"/>
              <a:t>Bilal</a:t>
            </a:r>
            <a:r>
              <a:rPr lang="pt-BR" sz="1000" dirty="0"/>
              <a:t>, </a:t>
            </a:r>
            <a:r>
              <a:rPr lang="pt-BR" sz="1000" b="1" dirty="0"/>
              <a:t>Bonita para gerenciamento de processos de negócios, Parte 1: Configure um Fluxo de Trabalho Simples</a:t>
            </a:r>
            <a:r>
              <a:rPr lang="pt-BR" sz="1000" dirty="0"/>
              <a:t>, publicado em 05/11/2010. Disponível em:  </a:t>
            </a:r>
            <a:r>
              <a:rPr lang="pt-BR" sz="1000" u="sng" dirty="0">
                <a:hlinkClick r:id="rId8"/>
              </a:rPr>
              <a:t>http://www.ibm.com/developerworks/br/java/library/j-bpm1/-</a:t>
            </a:r>
            <a:r>
              <a:rPr lang="pt-BR" sz="1000" dirty="0"/>
              <a:t>. Acesso em: 19-09-2013.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SHARP, A.; </a:t>
            </a:r>
            <a:r>
              <a:rPr lang="pt-BR" sz="1000" dirty="0" err="1"/>
              <a:t>McDERMOTT</a:t>
            </a:r>
            <a:r>
              <a:rPr lang="pt-BR" sz="1000" dirty="0"/>
              <a:t>, P., </a:t>
            </a:r>
            <a:r>
              <a:rPr lang="pt-BR" sz="1000" b="1" dirty="0"/>
              <a:t>Workflow </a:t>
            </a:r>
            <a:r>
              <a:rPr lang="pt-BR" sz="1000" b="1" dirty="0" err="1"/>
              <a:t>Modeling</a:t>
            </a:r>
            <a:r>
              <a:rPr lang="pt-BR" sz="1000" b="1" dirty="0"/>
              <a:t>: Tools for </a:t>
            </a:r>
            <a:r>
              <a:rPr lang="pt-BR" sz="1000" b="1" dirty="0" err="1"/>
              <a:t>Process</a:t>
            </a:r>
            <a:r>
              <a:rPr lang="pt-BR" sz="1000" b="1" dirty="0"/>
              <a:t> </a:t>
            </a:r>
            <a:r>
              <a:rPr lang="pt-BR" sz="1000" b="1" dirty="0" err="1"/>
              <a:t>Improvement</a:t>
            </a:r>
            <a:r>
              <a:rPr lang="pt-BR" sz="1000" b="1" dirty="0"/>
              <a:t> </a:t>
            </a:r>
            <a:r>
              <a:rPr lang="pt-BR" sz="1000" b="1" dirty="0" err="1"/>
              <a:t>and</a:t>
            </a:r>
            <a:r>
              <a:rPr lang="pt-BR" sz="1000" b="1" dirty="0"/>
              <a:t> </a:t>
            </a:r>
            <a:r>
              <a:rPr lang="pt-BR" sz="1000" b="1" dirty="0" err="1"/>
              <a:t>Application</a:t>
            </a:r>
            <a:r>
              <a:rPr lang="pt-BR" sz="1000" b="1" dirty="0"/>
              <a:t> </a:t>
            </a:r>
            <a:r>
              <a:rPr lang="pt-BR" sz="1000" b="1" dirty="0" err="1"/>
              <a:t>Development</a:t>
            </a:r>
            <a:r>
              <a:rPr lang="pt-BR" sz="1000" dirty="0"/>
              <a:t>. </a:t>
            </a:r>
            <a:r>
              <a:rPr lang="pt-BR" sz="1000" dirty="0" err="1"/>
              <a:t>Norwood</a:t>
            </a:r>
            <a:r>
              <a:rPr lang="pt-BR" sz="1000" dirty="0"/>
              <a:t>: </a:t>
            </a:r>
            <a:r>
              <a:rPr lang="pt-BR" sz="1000" dirty="0" err="1"/>
              <a:t>Artech</a:t>
            </a:r>
            <a:r>
              <a:rPr lang="pt-BR" sz="1000" dirty="0"/>
              <a:t> </a:t>
            </a:r>
            <a:r>
              <a:rPr lang="pt-BR" sz="1000" dirty="0" err="1"/>
              <a:t>House</a:t>
            </a:r>
            <a:r>
              <a:rPr lang="pt-BR" sz="1000" dirty="0"/>
              <a:t>, 2001.</a:t>
            </a:r>
          </a:p>
          <a:p>
            <a:r>
              <a:rPr lang="pt-BR" sz="1000" dirty="0"/>
              <a:t> </a:t>
            </a:r>
          </a:p>
          <a:p>
            <a:r>
              <a:rPr lang="pt-BR" sz="1000" dirty="0"/>
              <a:t>SIQUEIRA, Anderson </a:t>
            </a:r>
            <a:r>
              <a:rPr lang="pt-BR" sz="1000" dirty="0" err="1"/>
              <a:t>Valtriani</a:t>
            </a:r>
            <a:r>
              <a:rPr lang="pt-BR" sz="1000" dirty="0"/>
              <a:t>, </a:t>
            </a:r>
            <a:r>
              <a:rPr lang="pt-BR" sz="1000" b="1" dirty="0"/>
              <a:t>Modelagem de Processos de Negócios</a:t>
            </a:r>
            <a:r>
              <a:rPr lang="pt-BR" sz="1000" dirty="0"/>
              <a:t>. Trabalho de Conclusão de Curso (graduação) - Universidade de São Paulo, em dezembro de 2006. Disponível em: </a:t>
            </a:r>
            <a:r>
              <a:rPr lang="pt-BR" sz="1000" u="sng" dirty="0">
                <a:hlinkClick r:id="rId9"/>
              </a:rPr>
              <a:t>https://linux.ime.usp.br/~cef/mac499-06/monografias/anderson/avsiqueira_monografia.pdf</a:t>
            </a:r>
            <a:r>
              <a:rPr lang="pt-BR" sz="1000" dirty="0"/>
              <a:t>. Acesso em: 12/10/2013</a:t>
            </a:r>
            <a:r>
              <a:rPr lang="pt-BR" sz="1000" dirty="0" smtClean="0"/>
              <a:t>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18382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Referencial Teórico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200" b="1" dirty="0" smtClean="0"/>
              <a:t>Banco </a:t>
            </a:r>
            <a:r>
              <a:rPr lang="pt-BR" sz="3200" b="1" dirty="0"/>
              <a:t>de Dados </a:t>
            </a:r>
            <a:r>
              <a:rPr lang="pt-BR" sz="3200" b="1" dirty="0" smtClean="0"/>
              <a:t>Relacionais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smtClean="0"/>
              <a:t>Sistema </a:t>
            </a:r>
            <a:r>
              <a:rPr lang="pt-BR" sz="3000" dirty="0"/>
              <a:t>Gerenciador de Banco de </a:t>
            </a:r>
            <a:r>
              <a:rPr lang="pt-BR" sz="3000" dirty="0" smtClean="0"/>
              <a:t>Dados (SGBD)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err="1" smtClean="0"/>
              <a:t>SGBD´s</a:t>
            </a:r>
            <a:r>
              <a:rPr lang="pt-BR" sz="3000" dirty="0" smtClean="0"/>
              <a:t> Proprietários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 err="1" smtClean="0"/>
              <a:t>SGBD´s</a:t>
            </a:r>
            <a:r>
              <a:rPr lang="pt-BR" sz="3000" dirty="0" smtClean="0"/>
              <a:t> Livres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/>
              <a:t>Benefícios da utilização de Banco de Dados Relacionais</a:t>
            </a:r>
            <a:endParaRPr lang="pt-BR" sz="3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188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Metodologia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48478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	Esse </a:t>
            </a:r>
            <a:r>
              <a:rPr lang="pt-BR" sz="2600" dirty="0"/>
              <a:t>trabalho possui como proposta comprovar a aplicabilidade do uso de ferramentas Case para modelagem de negócio, fazendo uso de </a:t>
            </a:r>
            <a:r>
              <a:rPr lang="pt-BR" sz="2600" dirty="0" err="1"/>
              <a:t>SGDB’s</a:t>
            </a:r>
            <a:r>
              <a:rPr lang="pt-BR" sz="2600" dirty="0"/>
              <a:t> para armazenar o resultado o fluxo de trabalho</a:t>
            </a:r>
            <a:r>
              <a:rPr lang="pt-BR" sz="2600" dirty="0" smtClean="0"/>
              <a:t>.</a:t>
            </a:r>
          </a:p>
          <a:p>
            <a:endParaRPr lang="pt-BR" sz="2600" dirty="0"/>
          </a:p>
          <a:p>
            <a:r>
              <a:rPr lang="pt-BR" sz="2600" dirty="0" smtClean="0"/>
              <a:t>	O </a:t>
            </a:r>
            <a:r>
              <a:rPr lang="pt-BR" sz="2600" dirty="0"/>
              <a:t>estudo de caso consiste em modelar </a:t>
            </a:r>
            <a:r>
              <a:rPr lang="pt-BR" sz="2600" dirty="0" smtClean="0"/>
              <a:t>o processo de compras usando um cartão de credito, armazenando </a:t>
            </a:r>
            <a:r>
              <a:rPr lang="pt-BR" sz="2600" dirty="0"/>
              <a:t>os registros em </a:t>
            </a:r>
            <a:r>
              <a:rPr lang="pt-BR" sz="2600" dirty="0" err="1"/>
              <a:t>SGBD’s</a:t>
            </a:r>
            <a:r>
              <a:rPr lang="pt-BR" sz="2600" dirty="0"/>
              <a:t>, e fazendo uso da recuperação dessas informações. </a:t>
            </a:r>
            <a:endParaRPr lang="pt-BR" sz="26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Metodologia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196752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Identificar </a:t>
            </a:r>
            <a:r>
              <a:rPr lang="pt-BR" sz="3000" dirty="0"/>
              <a:t>o </a:t>
            </a:r>
            <a:r>
              <a:rPr lang="pt-BR" sz="3000" dirty="0" smtClean="0"/>
              <a:t>processo;</a:t>
            </a:r>
            <a:endParaRPr lang="pt-BR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Mapear </a:t>
            </a:r>
            <a:r>
              <a:rPr lang="pt-BR" sz="3000" dirty="0"/>
              <a:t>o </a:t>
            </a:r>
            <a:r>
              <a:rPr lang="pt-BR" sz="3000" dirty="0" smtClean="0"/>
              <a:t>processo;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Desenhar </a:t>
            </a:r>
            <a:r>
              <a:rPr lang="pt-BR" sz="3000" dirty="0"/>
              <a:t>o processo via BPMN com o Bonita </a:t>
            </a:r>
            <a:r>
              <a:rPr lang="pt-BR" sz="3000" dirty="0" smtClean="0"/>
              <a:t>Studio;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Construir </a:t>
            </a:r>
            <a:r>
              <a:rPr lang="pt-BR" sz="3000" dirty="0" smtClean="0"/>
              <a:t>o banco de dados </a:t>
            </a:r>
            <a:r>
              <a:rPr lang="pt-BR" sz="3000" dirty="0" smtClean="0"/>
              <a:t>para </a:t>
            </a:r>
            <a:r>
              <a:rPr lang="pt-BR" sz="3000" dirty="0" smtClean="0"/>
              <a:t>guardar os registros do fluxo de trabalho</a:t>
            </a:r>
            <a:r>
              <a:rPr lang="pt-BR" sz="3000" dirty="0" smtClean="0"/>
              <a:t>;</a:t>
            </a: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42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484784"/>
            <a:ext cx="82089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b="1" dirty="0" smtClean="0"/>
              <a:t>Análise </a:t>
            </a:r>
            <a:r>
              <a:rPr lang="pt-BR" sz="3400" b="1" dirty="0"/>
              <a:t>do Problema: </a:t>
            </a:r>
            <a:endParaRPr lang="pt-BR" sz="3400" b="1" dirty="0" smtClean="0"/>
          </a:p>
          <a:p>
            <a:pPr marL="457200" indent="-457200">
              <a:lnSpc>
                <a:spcPct val="150000"/>
              </a:lnSpc>
            </a:pPr>
            <a:r>
              <a:rPr lang="pt-BR" sz="3400" b="1" dirty="0" smtClean="0"/>
              <a:t>	</a:t>
            </a:r>
            <a:r>
              <a:rPr lang="pt-BR" sz="3400" b="1" dirty="0" smtClean="0"/>
              <a:t>Compra </a:t>
            </a:r>
            <a:r>
              <a:rPr lang="pt-BR" sz="3400" b="1" dirty="0"/>
              <a:t>realizada usando limite do cartão de </a:t>
            </a:r>
            <a:r>
              <a:rPr lang="pt-BR" sz="3400" b="1" dirty="0" smtClean="0"/>
              <a:t>crédito.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t-BR" sz="3400" b="1" dirty="0" smtClean="0"/>
          </a:p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b="1" dirty="0"/>
              <a:t>Construção do </a:t>
            </a:r>
            <a:r>
              <a:rPr lang="pt-BR" sz="3400" b="1" dirty="0" smtClean="0"/>
              <a:t>Workflow.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76" y="260648"/>
            <a:ext cx="8229600" cy="8640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Estudo de Caso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91683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4400" b="1" dirty="0" smtClean="0"/>
              <a:t>Passo a passo do estudo de caso</a:t>
            </a:r>
            <a:r>
              <a:rPr lang="pt-BR" sz="3400" b="1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8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700</TotalTime>
  <Words>562</Words>
  <Application>Microsoft Office PowerPoint</Application>
  <PresentationFormat>Apresentação na tela (4:3)</PresentationFormat>
  <Paragraphs>196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Tema1</vt:lpstr>
      <vt:lpstr>INTEGRAÇÃO DE WORKFLOW DE PROCESSOS DE NEGÓCIOS COM SISTEMA DE GERENCIADOR DE BANCO DE DADOS USUAL UTILIZANDO SOFTWARE LIVRE </vt:lpstr>
      <vt:lpstr>   Sumário </vt:lpstr>
      <vt:lpstr>   Objetivo </vt:lpstr>
      <vt:lpstr>   Referencial Teórico </vt:lpstr>
      <vt:lpstr>   Referencial Teórico </vt:lpstr>
      <vt:lpstr>   Metodologia </vt:lpstr>
      <vt:lpstr>   Metodologia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Estudo de Caso </vt:lpstr>
      <vt:lpstr>   Resultados Encontrados </vt:lpstr>
      <vt:lpstr>   Resultados Encontrados </vt:lpstr>
      <vt:lpstr>   Conclusão </vt:lpstr>
      <vt:lpstr>   Bibliografia </vt:lpstr>
      <vt:lpstr>   Bibliografia </vt:lpstr>
    </vt:vector>
  </TitlesOfParts>
  <Company>Advocacia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Ferraz</dc:creator>
  <cp:lastModifiedBy>Luiz Carlos</cp:lastModifiedBy>
  <cp:revision>81</cp:revision>
  <dcterms:created xsi:type="dcterms:W3CDTF">2013-12-10T17:53:11Z</dcterms:created>
  <dcterms:modified xsi:type="dcterms:W3CDTF">2013-12-16T18:57:39Z</dcterms:modified>
</cp:coreProperties>
</file>