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2" r:id="rId10"/>
    <p:sldId id="263" r:id="rId11"/>
    <p:sldId id="264" r:id="rId12"/>
    <p:sldId id="283" r:id="rId13"/>
    <p:sldId id="265" r:id="rId14"/>
    <p:sldId id="266" r:id="rId15"/>
    <p:sldId id="267" r:id="rId16"/>
    <p:sldId id="284" r:id="rId17"/>
    <p:sldId id="285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9" r:id="rId26"/>
    <p:sldId id="280" r:id="rId27"/>
    <p:sldId id="286" r:id="rId28"/>
    <p:sldId id="287" r:id="rId29"/>
    <p:sldId id="281" r:id="rId30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852" y="19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7AF6FC2-5E19-40C0-8DF8-DD394A665982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7916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pt-BR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pt-BR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pt-BR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pt-BR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52B7EFCA-3AEE-4A10-9C40-EB13D06EA9A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01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730D41CA-008E-4D22-9D21-F1EFA555ACB6}" type="slidenum">
              <a:t>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6382A784-038D-4F30-A26B-9C0E8DF04C68}" type="slidenum">
              <a:t>11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640546D5-F5DE-4F2C-AABF-8E305012977D}" type="slidenum">
              <a:t>12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E075B085-75D1-4FCF-9D49-D77F0E9B95C5}" type="slidenum">
              <a:t>13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9EAB549D-EF55-4129-8889-298821D5AF2D}" type="slidenum">
              <a:t>14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9EAB549D-EF55-4129-8889-298821D5AF2D}" type="slidenum">
              <a:t>15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9EAB549D-EF55-4129-8889-298821D5AF2D}" type="slidenum">
              <a:t>16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D15F52BC-26F3-4813-A64F-B0C9DDEC28FA}" type="slidenum">
              <a:t>17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37FD1E01-B7EA-477F-AB35-7EE82CB8D7FC}" type="slidenum">
              <a:t>18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CDD6A9B6-44F3-4C98-A030-68FA3DF3B895}" type="slidenum">
              <a:t>19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7A1142B9-A2F5-42A8-A145-AA8B19937CDA}" type="slidenum">
              <a:t>20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27D8EA26-A834-4DCC-BA9E-08B9E708C914}" type="slidenum">
              <a:t>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C72CFF88-99F8-42F9-ABC6-45E526329C4A}" type="slidenum">
              <a:t>21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359A819A-5C6E-439B-BED3-2A00CB6E568F}" type="slidenum">
              <a:t>22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9A9543EF-4614-456B-BB16-0579E1ECD95F}" type="slidenum">
              <a:t>23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385CFB8E-16C9-4CA0-9777-0D6B6A765760}" type="slidenum">
              <a:t>24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F890EC1C-6A4C-4178-8A36-71BB3DF1FFA6}" type="slidenum">
              <a:t>25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F890EC1C-6A4C-4178-8A36-71BB3DF1FFA6}" type="slidenum">
              <a:t>26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F890EC1C-6A4C-4178-8A36-71BB3DF1FFA6}" type="slidenum">
              <a:t>27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86955176-2A2F-4088-8218-10100630721B}" type="slidenum">
              <a:t>28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77D8F95D-1903-4B13-8DF4-A729156D5C75}" type="slidenum">
              <a:t>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D4C67F94-D06F-406A-A2D8-D8B419B60F59}" type="slidenum">
              <a:t>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6A871A18-87EB-4625-969A-DF0A9CD7AE9C}" type="slidenum">
              <a:t>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75EC704B-DC55-4219-808B-27EC202A4303}" type="slidenum">
              <a:t>6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B91FEB7E-EBCB-44EF-874D-CB77A2E57D03}" type="slidenum">
              <a:t>7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B4C521DB-B9DB-4EB0-A6F2-2DFE762434B6}" type="slidenum">
              <a:t>9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/>
          <a:lstStyle/>
          <a:p>
            <a:pPr lvl="0"/>
            <a:fld id="{6382A784-038D-4F30-A26B-9C0E8DF04C68}" type="slidenum">
              <a:t>10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922FF3-F5E4-4763-B5FD-0BEA35F8462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3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29ED7-CE04-4946-84D3-4D872E06720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8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18651A-D10C-460E-AEEC-B2CAA217698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9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016" y="251989"/>
            <a:ext cx="9586674" cy="665251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33346" y="5901753"/>
            <a:ext cx="9616916" cy="146782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63924"/>
            <a:ext cx="8568531" cy="1962239"/>
          </a:xfrm>
        </p:spPr>
        <p:txBody>
          <a:bodyPr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919833"/>
            <a:ext cx="7056438" cy="162393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4C88F4-B7CF-406B-B159-6D95AF6990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BE6BF4-228C-49CA-A356-D661587D83D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16" y="251989"/>
            <a:ext cx="9586674" cy="522121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666881" y="4633682"/>
            <a:ext cx="3171063" cy="78708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87619" y="4492252"/>
            <a:ext cx="6112443" cy="93712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118476" y="4505780"/>
            <a:ext cx="6028068" cy="85349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184072" y="4491023"/>
            <a:ext cx="3646840" cy="71821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33346" y="4473805"/>
            <a:ext cx="9616916" cy="1465940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12" y="2715619"/>
            <a:ext cx="8568531" cy="1679928"/>
          </a:xfrm>
        </p:spPr>
        <p:txBody>
          <a:bodyPr anchor="t">
            <a:normAutofit/>
          </a:bodyPr>
          <a:lstStyle>
            <a:lvl1pPr algn="ctr">
              <a:defRPr sz="49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425" y="1584521"/>
            <a:ext cx="7075106" cy="1035957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F877C9-9AD3-4E91-95DE-F28092124D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04CA3D-DDF2-4F48-A9B9-87BD0F708AD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45965" y="2953313"/>
            <a:ext cx="4213701" cy="379999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8" y="2953313"/>
            <a:ext cx="4213701" cy="379999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966" y="2952125"/>
            <a:ext cx="4213701" cy="705219"/>
          </a:xfrm>
        </p:spPr>
        <p:txBody>
          <a:bodyPr anchor="ctr"/>
          <a:lstStyle>
            <a:lvl1pPr marL="0" indent="0" algn="ctr">
              <a:buNone/>
              <a:defRPr sz="2600" b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12" y="3779838"/>
            <a:ext cx="4211345" cy="29731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4318" y="2952124"/>
            <a:ext cx="4213701" cy="705219"/>
          </a:xfrm>
        </p:spPr>
        <p:txBody>
          <a:bodyPr anchor="ctr"/>
          <a:lstStyle>
            <a:lvl1pPr marL="0" indent="0" algn="ctr">
              <a:buNone/>
              <a:defRPr sz="2600" b="0" i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3779838"/>
            <a:ext cx="4213701" cy="29731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9DBD78-22C6-4761-8E1B-43287D54E2E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A43DB6-0A17-424E-A7D6-18B8B6CAF99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33346" y="787263"/>
            <a:ext cx="9616916" cy="1465940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A13719-7754-4CBE-B568-5A4A64DA2B6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0C7932-26A5-44B9-A89A-707457BB5E2C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3947831"/>
            <a:ext cx="3696229" cy="209991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2000">
                <a:solidFill>
                  <a:schemeClr val="tx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33346" y="787264"/>
            <a:ext cx="9616916" cy="146782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08063" y="2519891"/>
            <a:ext cx="3696229" cy="1380901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465" y="2015914"/>
            <a:ext cx="4303973" cy="4199819"/>
          </a:xfrm>
        </p:spPr>
        <p:txBody>
          <a:bodyPr anchor="ctr"/>
          <a:lstStyle>
            <a:lvl1pPr>
              <a:buClr>
                <a:schemeClr val="bg1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tx2"/>
                </a:solidFill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179C46-C4A4-459C-8AEA-3109B15B632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9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16" y="251989"/>
            <a:ext cx="9586674" cy="665251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33346" y="5901753"/>
            <a:ext cx="9616916" cy="146782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418" y="373318"/>
            <a:ext cx="4203176" cy="2678552"/>
          </a:xfrm>
        </p:spPr>
        <p:txBody>
          <a:bodyPr anchor="b">
            <a:normAutofit/>
          </a:bodyPr>
          <a:lstStyle>
            <a:lvl1pPr algn="l"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6999" y="3070535"/>
            <a:ext cx="4209595" cy="26692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9B23B8-4E48-408A-BC64-CE614F5EFF2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4057" y="1511935"/>
            <a:ext cx="3931444" cy="322546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500">
                <a:solidFill>
                  <a:schemeClr val="bg1"/>
                </a:solidFill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FD9605-8824-4244-99E0-1F5CB92754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F9CEE7-E9E0-46FF-9032-2448D598915D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33346" y="787264"/>
            <a:ext cx="9616916" cy="146782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595932"/>
            <a:ext cx="2268141" cy="494645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595931"/>
            <a:ext cx="6636411" cy="494645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94D27A-28D3-40AA-8442-90236282F55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2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E2D584-EB1B-47E3-ACB8-12D17B84010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7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15BE1B-60EB-4C2A-993B-E91A5B0155B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87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781610-C489-4CCB-83D9-EB1ED7FE1FB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1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55FB7-D4C2-4E0E-9CC6-EBB046C3180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0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E40EEC-091B-4146-942A-B086B334A15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6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11ECA5-6C11-45B8-A49C-8479346E0F9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6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pt-BR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pt-BR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pt-BR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ECE20DE-91FD-44C0-B5A5-DC74D36AEB61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Arial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t-BR" sz="3200" b="0" i="0" u="none" strike="noStrike" kern="1200">
          <a:ln>
            <a:noFill/>
          </a:ln>
          <a:latin typeface="Arial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16" y="251989"/>
            <a:ext cx="9586674" cy="272148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33346" y="1851259"/>
            <a:ext cx="9616916" cy="1465940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72944"/>
            <a:ext cx="9072563" cy="1380901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590" y="6889649"/>
            <a:ext cx="4174563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473" y="6889649"/>
            <a:ext cx="4174564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9898" y="6889648"/>
            <a:ext cx="128083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lvl="0"/>
            <a:fld id="{2ECE20DE-91FD-44C0-B5A5-DC74D36AEB6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394" y="2949207"/>
            <a:ext cx="8167173" cy="380375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83" indent="-302383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35215" indent="-302383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43197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59929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2709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6548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31826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67104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02382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008063" y="180925"/>
            <a:ext cx="9072562" cy="71733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Faculdades Integradas de Caratinga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296254" y="330431"/>
            <a:ext cx="55836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007864" y="1232263"/>
            <a:ext cx="4934896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TCC – Trabalho de Conclusão de Curso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20000" y="3059999"/>
            <a:ext cx="7020000" cy="129590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1200" dirty="0">
                <a:ln>
                  <a:noFill/>
                </a:ln>
                <a:latin typeface="Arial Black" pitchFamily="18"/>
                <a:ea typeface="DejaVu Sans" pitchFamily="2"/>
                <a:cs typeface="DejaVu Sans" pitchFamily="2"/>
              </a:rPr>
              <a:t> </a:t>
            </a:r>
            <a:r>
              <a:rPr lang="pt-BR" sz="2000" b="0" i="0" u="none" strike="noStrike" kern="1200" dirty="0" smtClean="0">
                <a:ln>
                  <a:noFill/>
                </a:ln>
                <a:latin typeface="Arial Black" pitchFamily="18"/>
                <a:ea typeface="DejaVu Sans" pitchFamily="2"/>
                <a:cs typeface="DejaVu Sans" pitchFamily="2"/>
              </a:rPr>
              <a:t>ESTUDO SOBRE VIRTUALIZAÇÃO DE SERVIDORS COM FOCO EM DESEMPENHO DE HARDWARE</a:t>
            </a:r>
            <a:endParaRPr lang="pt-BR" sz="2000" b="0" i="0" u="none" strike="noStrike" kern="1200" dirty="0">
              <a:ln>
                <a:noFill/>
              </a:ln>
              <a:latin typeface="Arial Black" pitchFamily="18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0" i="0" u="none" strike="noStrike" kern="1200" dirty="0">
              <a:ln>
                <a:noFill/>
              </a:ln>
              <a:latin typeface="Arial Black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91480" y="4620600"/>
            <a:ext cx="5538960" cy="38583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dirty="0" smtClean="0">
                <a:latin typeface="Arial" pitchFamily="18"/>
                <a:ea typeface="DejaVu Sans" pitchFamily="2"/>
                <a:cs typeface="DejaVu Sans" pitchFamily="2"/>
              </a:rPr>
              <a:t>Maikel Simões Fontes</a:t>
            </a:r>
            <a:endParaRPr lang="pt-BR" sz="2000" b="1" i="0" u="none" strike="noStrike" kern="120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24288" y="6133679"/>
            <a:ext cx="4677640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1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Orientador: </a:t>
            </a:r>
            <a:r>
              <a:rPr lang="pt-BR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Prof. </a:t>
            </a:r>
            <a:r>
              <a:rPr lang="pt-BR" sz="18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Flávio Henrique Amaral</a:t>
            </a:r>
            <a:endParaRPr lang="pt-BR" sz="1800" b="0" i="0" u="none" strike="noStrike" kern="120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40000" y="7020000"/>
            <a:ext cx="3923108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Caratinga, </a:t>
            </a:r>
            <a:r>
              <a:rPr lang="pt-BR" sz="18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09 </a:t>
            </a:r>
            <a:r>
              <a:rPr lang="pt-BR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de dezembro de 2010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86342"/>
            <a:ext cx="9649072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Hypervisors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97520" y="2390080"/>
            <a:ext cx="1490464" cy="594221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pt-BR" dirty="0" smtClean="0"/>
              <a:t>Tipo 1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1619597"/>
            <a:ext cx="5405437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575816" y="4581002"/>
            <a:ext cx="1512168" cy="594221"/>
          </a:xfrm>
          <a:prstGeom prst="rect">
            <a:avLst/>
          </a:prstGeom>
        </p:spPr>
        <p:txBody>
          <a:bodyPr vert="horz" wrap="square" lIns="100794" tIns="50397" rIns="100794" bIns="50397" rtlCol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algn="l" defTabSz="1007943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 algn="l" defTabSz="1007943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 algn="l" defTabSz="1007943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 algn="l" defTabSz="1007943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Font typeface="StarSymbol"/>
              <a:buNone/>
            </a:pPr>
            <a:r>
              <a:rPr lang="pt-BR" dirty="0" smtClean="0"/>
              <a:t>Tipo 2</a:t>
            </a:r>
            <a:endParaRPr lang="pt-BR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99" y="3995861"/>
            <a:ext cx="452653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87784" y="86342"/>
            <a:ext cx="9577064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Referencial Teórico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607536" y="3203773"/>
            <a:ext cx="1490464" cy="471110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pt-BR" sz="2400" dirty="0" smtClean="0"/>
              <a:t>Tipo 1</a:t>
            </a:r>
            <a:endParaRPr lang="pt-BR" sz="2400" dirty="0"/>
          </a:p>
        </p:txBody>
      </p:sp>
      <p:sp>
        <p:nvSpPr>
          <p:cNvPr id="11" name="Espaço Reservado para Texto 2"/>
          <p:cNvSpPr txBox="1">
            <a:spLocks/>
          </p:cNvSpPr>
          <p:nvPr/>
        </p:nvSpPr>
        <p:spPr>
          <a:xfrm>
            <a:off x="647824" y="5918150"/>
            <a:ext cx="1512168" cy="471110"/>
          </a:xfrm>
          <a:prstGeom prst="rect">
            <a:avLst/>
          </a:prstGeom>
        </p:spPr>
        <p:txBody>
          <a:bodyPr vert="horz" wrap="square" lIns="100794" tIns="50397" rIns="100794" bIns="50397" rtlCol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algn="l" defTabSz="1007943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 algn="l" defTabSz="1007943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 algn="l" defTabSz="1007943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 algn="l" defTabSz="1007943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Font typeface="StarSymbol"/>
              <a:buNone/>
            </a:pPr>
            <a:r>
              <a:rPr lang="pt-BR" sz="2400" dirty="0" smtClean="0"/>
              <a:t>Tipo 2</a:t>
            </a:r>
            <a:endParaRPr lang="pt-BR" sz="2400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2627709"/>
            <a:ext cx="31035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2364126" y="4931965"/>
            <a:ext cx="2968625" cy="2443480"/>
          </a:xfrm>
          <a:prstGeom prst="rect">
            <a:avLst/>
          </a:prstGeom>
        </p:spPr>
      </p:pic>
      <p:sp>
        <p:nvSpPr>
          <p:cNvPr id="12" name="Espaço Reservado para Texto 2"/>
          <p:cNvSpPr txBox="1">
            <a:spLocks/>
          </p:cNvSpPr>
          <p:nvPr/>
        </p:nvSpPr>
        <p:spPr>
          <a:xfrm>
            <a:off x="431800" y="1259557"/>
            <a:ext cx="5328592" cy="594221"/>
          </a:xfrm>
          <a:prstGeom prst="rect">
            <a:avLst/>
          </a:prstGeom>
        </p:spPr>
        <p:txBody>
          <a:bodyPr vert="horz" wrap="square" lIns="100794" tIns="50397" rIns="100794" bIns="50397" rtlCol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algn="l" defTabSz="1007943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 algn="l" defTabSz="1007943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 algn="l" defTabSz="1007943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 algn="l" defTabSz="1007943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Font typeface="StarSymbol"/>
              <a:buNone/>
            </a:pPr>
            <a:r>
              <a:rPr lang="pt-BR" dirty="0" err="1" smtClean="0"/>
              <a:t>Hypervisors</a:t>
            </a:r>
            <a:r>
              <a:rPr lang="pt-BR" dirty="0" smtClean="0"/>
              <a:t> híbridos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61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87996"/>
            <a:ext cx="9577064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Teórico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359792" y="1907629"/>
            <a:ext cx="9072563" cy="5472608"/>
          </a:xfrm>
          <a:prstGeom prst="rect">
            <a:avLst/>
          </a:prstGeom>
        </p:spPr>
        <p:txBody>
          <a:bodyPr vert="horz" lIns="100794" tIns="50397" rIns="100794" bIns="50397" rtlCol="0">
            <a:normAutofit fontScale="9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algn="l" defTabSz="1007943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 algn="l" defTabSz="1007943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 algn="l" defTabSz="1007943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 algn="l" defTabSz="1007943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Font typeface="StarSymbol"/>
              <a:buNone/>
            </a:pPr>
            <a:r>
              <a:rPr lang="pt-BR" dirty="0" smtClean="0"/>
              <a:t>Técnicas de Virtualização</a:t>
            </a:r>
          </a:p>
          <a:p>
            <a:pPr marL="457200" lvl="1" indent="-457200">
              <a:buFont typeface="Wingdings" pitchFamily="2" charset="2"/>
              <a:buChar char="§"/>
            </a:pPr>
            <a:r>
              <a:rPr lang="pt-BR" sz="2600" dirty="0" smtClean="0"/>
              <a:t>Virtualização </a:t>
            </a:r>
            <a:r>
              <a:rPr lang="pt-BR" sz="2600" dirty="0" smtClean="0"/>
              <a:t>Total</a:t>
            </a:r>
          </a:p>
          <a:p>
            <a:pPr marL="889200" lvl="2" indent="-457200">
              <a:buFont typeface="Wingdings" pitchFamily="2" charset="2"/>
              <a:buChar char="§"/>
            </a:pPr>
            <a:r>
              <a:rPr lang="en-US" sz="2200" dirty="0" err="1" smtClean="0"/>
              <a:t>Não</a:t>
            </a:r>
            <a:r>
              <a:rPr lang="en-US" sz="2200" dirty="0" smtClean="0"/>
              <a:t> </a:t>
            </a:r>
            <a:r>
              <a:rPr lang="en-US" sz="2200" dirty="0" err="1" smtClean="0"/>
              <a:t>há</a:t>
            </a:r>
            <a:r>
              <a:rPr lang="en-US" sz="2200" dirty="0" smtClean="0"/>
              <a:t> a </a:t>
            </a:r>
            <a:r>
              <a:rPr lang="en-US" sz="2200" dirty="0" err="1" smtClean="0"/>
              <a:t>necessidade</a:t>
            </a:r>
            <a:r>
              <a:rPr lang="en-US" sz="2200" dirty="0" smtClean="0"/>
              <a:t> de </a:t>
            </a:r>
            <a:r>
              <a:rPr lang="en-US" sz="2200" dirty="0" err="1" smtClean="0"/>
              <a:t>modificação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Sistema</a:t>
            </a:r>
            <a:r>
              <a:rPr lang="en-US" sz="2200" dirty="0" smtClean="0"/>
              <a:t> </a:t>
            </a:r>
            <a:r>
              <a:rPr lang="en-US" sz="2200" dirty="0" err="1" smtClean="0"/>
              <a:t>Operacional</a:t>
            </a:r>
            <a:endParaRPr lang="en-US" sz="2200" dirty="0" smtClean="0"/>
          </a:p>
          <a:p>
            <a:pPr marL="889200" lvl="2" indent="-457200">
              <a:buFont typeface="Wingdings" pitchFamily="2" charset="2"/>
              <a:buChar char="§"/>
            </a:pPr>
            <a:r>
              <a:rPr lang="en-US" sz="2200" dirty="0" smtClean="0"/>
              <a:t>Drivers </a:t>
            </a:r>
            <a:r>
              <a:rPr lang="en-US" sz="2200" dirty="0" err="1" smtClean="0"/>
              <a:t>genéricos</a:t>
            </a:r>
            <a:r>
              <a:rPr lang="en-US" sz="2200" dirty="0" smtClean="0"/>
              <a:t> de </a:t>
            </a:r>
            <a:r>
              <a:rPr lang="en-US" sz="2200" dirty="0" err="1" smtClean="0"/>
              <a:t>dispositivos</a:t>
            </a:r>
            <a:endParaRPr lang="en-US" sz="2200" dirty="0" smtClean="0"/>
          </a:p>
          <a:p>
            <a:pPr marL="889200" lvl="2" indent="-457200">
              <a:buFont typeface="Wingdings" pitchFamily="2" charset="2"/>
              <a:buChar char="§"/>
            </a:pPr>
            <a:r>
              <a:rPr lang="en-US" sz="2200" dirty="0" smtClean="0"/>
              <a:t>O monitor </a:t>
            </a:r>
            <a:r>
              <a:rPr lang="en-US" sz="2200" dirty="0" err="1" smtClean="0"/>
              <a:t>deve</a:t>
            </a:r>
            <a:r>
              <a:rPr lang="en-US" sz="2200" dirty="0" smtClean="0"/>
              <a:t> </a:t>
            </a:r>
            <a:r>
              <a:rPr lang="en-US" sz="2200" dirty="0" err="1" smtClean="0"/>
              <a:t>testar</a:t>
            </a:r>
            <a:r>
              <a:rPr lang="en-US" sz="2200" dirty="0" smtClean="0"/>
              <a:t> </a:t>
            </a:r>
            <a:r>
              <a:rPr lang="en-US" sz="2200" dirty="0" err="1" smtClean="0"/>
              <a:t>todas</a:t>
            </a:r>
            <a:r>
              <a:rPr lang="en-US" sz="2200" dirty="0" smtClean="0"/>
              <a:t> as </a:t>
            </a:r>
            <a:r>
              <a:rPr lang="en-US" sz="2200" dirty="0" err="1" smtClean="0"/>
              <a:t>instruções</a:t>
            </a:r>
            <a:r>
              <a:rPr lang="en-US" sz="2200" dirty="0" smtClean="0"/>
              <a:t> </a:t>
            </a:r>
            <a:r>
              <a:rPr lang="en-US" sz="2200" dirty="0" err="1" smtClean="0"/>
              <a:t>executadas</a:t>
            </a:r>
            <a:r>
              <a:rPr lang="en-US" sz="2200" dirty="0" smtClean="0"/>
              <a:t> no </a:t>
            </a:r>
            <a:r>
              <a:rPr lang="en-US" sz="2200" dirty="0" err="1" smtClean="0"/>
              <a:t>sistema</a:t>
            </a:r>
            <a:r>
              <a:rPr lang="en-US" sz="2200" dirty="0" smtClean="0"/>
              <a:t> </a:t>
            </a:r>
            <a:r>
              <a:rPr lang="en-US" sz="2200" dirty="0" err="1" smtClean="0"/>
              <a:t>convidado</a:t>
            </a:r>
            <a:endParaRPr lang="pt-BR" sz="2200" dirty="0" smtClean="0"/>
          </a:p>
          <a:p>
            <a:pPr marL="457200" lvl="1" indent="-457200">
              <a:buFont typeface="Wingdings" pitchFamily="2" charset="2"/>
              <a:buChar char="§"/>
            </a:pPr>
            <a:r>
              <a:rPr lang="en-US" sz="2600" dirty="0" smtClean="0"/>
              <a:t>Paravirtualização</a:t>
            </a:r>
          </a:p>
          <a:p>
            <a:pPr marL="889200" lvl="2" indent="-457200">
              <a:buFont typeface="Wingdings" pitchFamily="2" charset="2"/>
              <a:buChar char="§"/>
            </a:pPr>
            <a:r>
              <a:rPr lang="en-US" sz="2200" dirty="0" err="1" smtClean="0"/>
              <a:t>Modificação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Sistema</a:t>
            </a:r>
            <a:r>
              <a:rPr lang="en-US" sz="2200" dirty="0" smtClean="0"/>
              <a:t> </a:t>
            </a:r>
            <a:r>
              <a:rPr lang="en-US" sz="2200" dirty="0" err="1" smtClean="0"/>
              <a:t>Operacional</a:t>
            </a:r>
            <a:endParaRPr lang="en-US" sz="2200" dirty="0" smtClean="0"/>
          </a:p>
          <a:p>
            <a:pPr marL="889200" lvl="2" indent="-457200">
              <a:buFont typeface="Wingdings" pitchFamily="2" charset="2"/>
              <a:buChar char="§"/>
            </a:pPr>
            <a:r>
              <a:rPr lang="en-US" sz="2200" dirty="0" smtClean="0"/>
              <a:t>O </a:t>
            </a:r>
            <a:r>
              <a:rPr lang="en-US" sz="2200" dirty="0" err="1" smtClean="0"/>
              <a:t>sistema</a:t>
            </a:r>
            <a:r>
              <a:rPr lang="en-US" sz="2200" dirty="0" smtClean="0"/>
              <a:t> </a:t>
            </a:r>
            <a:r>
              <a:rPr lang="en-US" sz="2200" dirty="0" err="1" smtClean="0"/>
              <a:t>convidado</a:t>
            </a:r>
            <a:r>
              <a:rPr lang="en-US" sz="2200" dirty="0" smtClean="0"/>
              <a:t> tem </a:t>
            </a:r>
            <a:r>
              <a:rPr lang="en-US" sz="2200" dirty="0" err="1" smtClean="0"/>
              <a:t>acesso</a:t>
            </a:r>
            <a:r>
              <a:rPr lang="en-US" sz="2200" dirty="0" smtClean="0"/>
              <a:t> </a:t>
            </a:r>
            <a:r>
              <a:rPr lang="en-US" sz="2200" dirty="0" err="1" smtClean="0"/>
              <a:t>direto</a:t>
            </a:r>
            <a:r>
              <a:rPr lang="en-US" sz="2200" dirty="0" smtClean="0"/>
              <a:t> </a:t>
            </a:r>
            <a:r>
              <a:rPr lang="en-US" sz="2200" dirty="0" err="1" smtClean="0"/>
              <a:t>aos</a:t>
            </a:r>
            <a:r>
              <a:rPr lang="en-US" sz="2200" dirty="0" smtClean="0"/>
              <a:t> </a:t>
            </a:r>
            <a:r>
              <a:rPr lang="en-US" sz="2200" dirty="0" err="1" smtClean="0"/>
              <a:t>recursos</a:t>
            </a:r>
            <a:r>
              <a:rPr lang="en-US" sz="2200" dirty="0" smtClean="0"/>
              <a:t> de hardware</a:t>
            </a:r>
            <a:endParaRPr lang="pt-BR" sz="2200" dirty="0" smtClean="0"/>
          </a:p>
          <a:p>
            <a:pPr marL="457200" lvl="1" indent="-457200">
              <a:buFont typeface="Wingdings" pitchFamily="2" charset="2"/>
              <a:buChar char="§"/>
            </a:pPr>
            <a:r>
              <a:rPr lang="pt-BR" sz="2600" dirty="0" smtClean="0"/>
              <a:t>Suporte do hardware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Intel-VT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AMD-V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err="1" smtClean="0"/>
              <a:t>Acesso</a:t>
            </a:r>
            <a:r>
              <a:rPr lang="en-US" sz="2000" dirty="0" smtClean="0"/>
              <a:t> </a:t>
            </a:r>
            <a:r>
              <a:rPr lang="en-US" sz="2000" dirty="0" err="1" smtClean="0"/>
              <a:t>direto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hardware, </a:t>
            </a:r>
            <a:r>
              <a:rPr lang="en-US" sz="2000" dirty="0" err="1" smtClean="0"/>
              <a:t>sem</a:t>
            </a:r>
            <a:r>
              <a:rPr lang="en-US" sz="2000" dirty="0" smtClean="0"/>
              <a:t> a </a:t>
            </a:r>
            <a:r>
              <a:rPr lang="en-US" sz="2000" dirty="0" err="1" smtClean="0"/>
              <a:t>necessidade</a:t>
            </a:r>
            <a:r>
              <a:rPr lang="en-US" sz="2000" dirty="0" smtClean="0"/>
              <a:t> da </a:t>
            </a:r>
            <a:r>
              <a:rPr lang="en-US" sz="2000" dirty="0" err="1" smtClean="0"/>
              <a:t>intervenção</a:t>
            </a:r>
            <a:r>
              <a:rPr lang="en-US" sz="2000" dirty="0" smtClean="0"/>
              <a:t> do hypervisor, </a:t>
            </a:r>
            <a:r>
              <a:rPr lang="en-US" sz="2000" dirty="0" err="1" smtClean="0"/>
              <a:t>graças</a:t>
            </a:r>
            <a:r>
              <a:rPr lang="en-US" sz="2000" dirty="0" smtClean="0"/>
              <a:t> </a:t>
            </a:r>
            <a:r>
              <a:rPr lang="en-US" sz="2000" dirty="0" err="1" smtClean="0"/>
              <a:t>às</a:t>
            </a:r>
            <a:r>
              <a:rPr lang="en-US" sz="2000" dirty="0" smtClean="0"/>
              <a:t> </a:t>
            </a:r>
            <a:r>
              <a:rPr lang="en-US" sz="2000" dirty="0" err="1" smtClean="0"/>
              <a:t>novas</a:t>
            </a:r>
            <a:r>
              <a:rPr lang="en-US" sz="2000" dirty="0" smtClean="0"/>
              <a:t> </a:t>
            </a:r>
            <a:r>
              <a:rPr lang="en-US" sz="2000" dirty="0" err="1" smtClean="0"/>
              <a:t>instruções</a:t>
            </a:r>
            <a:r>
              <a:rPr lang="en-US" sz="2000" dirty="0" smtClean="0"/>
              <a:t> </a:t>
            </a:r>
            <a:r>
              <a:rPr lang="en-US" sz="2000" dirty="0" err="1" smtClean="0"/>
              <a:t>disponíveis</a:t>
            </a:r>
            <a:r>
              <a:rPr lang="en-US" sz="2000" dirty="0" smtClean="0"/>
              <a:t> no </a:t>
            </a:r>
            <a:r>
              <a:rPr lang="en-US" sz="2000" dirty="0" err="1" smtClean="0"/>
              <a:t>processador</a:t>
            </a:r>
            <a:endParaRPr lang="pt-B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73279"/>
            <a:ext cx="9577064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Teórico</a:t>
            </a:r>
            <a:endParaRPr lang="pt-BR" dirty="0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-26961" y="1331565"/>
            <a:ext cx="9072563" cy="3554005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pt-BR" dirty="0" smtClean="0"/>
              <a:t>Virtualização de servidores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O </a:t>
            </a:r>
            <a:r>
              <a:rPr lang="en-US" sz="2400" dirty="0" err="1" smtClean="0"/>
              <a:t>modelo</a:t>
            </a:r>
            <a:r>
              <a:rPr lang="en-US" sz="2400" dirty="0" smtClean="0"/>
              <a:t> “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aplicaçao</a:t>
            </a:r>
            <a:r>
              <a:rPr lang="en-US" sz="2400" dirty="0" smtClean="0"/>
              <a:t>/um </a:t>
            </a:r>
            <a:r>
              <a:rPr lang="en-US" sz="2400" dirty="0" err="1" smtClean="0"/>
              <a:t>servidor</a:t>
            </a:r>
            <a:r>
              <a:rPr lang="en-US" sz="2400" dirty="0" smtClean="0"/>
              <a:t>”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Baixa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infraestrutura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Aumento</a:t>
            </a:r>
            <a:r>
              <a:rPr lang="en-US" sz="2400" dirty="0" smtClean="0"/>
              <a:t> do </a:t>
            </a:r>
            <a:r>
              <a:rPr lang="en-US" sz="2400" dirty="0" err="1" smtClean="0"/>
              <a:t>custo</a:t>
            </a:r>
            <a:r>
              <a:rPr lang="en-US" sz="2400" dirty="0" smtClean="0"/>
              <a:t> com </a:t>
            </a:r>
            <a:r>
              <a:rPr lang="en-US" sz="2400" dirty="0" err="1" smtClean="0"/>
              <a:t>infraestrutura</a:t>
            </a:r>
            <a:r>
              <a:rPr lang="en-US" sz="2400" dirty="0" smtClean="0"/>
              <a:t> </a:t>
            </a:r>
            <a:r>
              <a:rPr lang="en-US" sz="2400" dirty="0" err="1" smtClean="0"/>
              <a:t>física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Aumento</a:t>
            </a:r>
            <a:r>
              <a:rPr lang="en-US" sz="2400" dirty="0" smtClean="0"/>
              <a:t> do </a:t>
            </a:r>
            <a:r>
              <a:rPr lang="en-US" sz="2400" dirty="0" err="1" smtClean="0"/>
              <a:t>custo</a:t>
            </a:r>
            <a:r>
              <a:rPr lang="en-US" sz="2400" dirty="0" smtClean="0"/>
              <a:t> de </a:t>
            </a:r>
            <a:r>
              <a:rPr lang="en-US" sz="2400" dirty="0" err="1" smtClean="0"/>
              <a:t>gerenciamento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O </a:t>
            </a:r>
            <a:r>
              <a:rPr lang="en-US" sz="2400" dirty="0" err="1" smtClean="0"/>
              <a:t>problema</a:t>
            </a:r>
            <a:r>
              <a:rPr lang="en-US" sz="2400" dirty="0" smtClean="0"/>
              <a:t> da </a:t>
            </a:r>
            <a:r>
              <a:rPr lang="en-US" sz="2400" dirty="0" err="1" smtClean="0"/>
              <a:t>consolidação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aplicações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um </a:t>
            </a:r>
            <a:r>
              <a:rPr lang="en-US" sz="2400" dirty="0" err="1" smtClean="0"/>
              <a:t>único</a:t>
            </a:r>
            <a:r>
              <a:rPr lang="en-US" sz="2400" dirty="0" smtClean="0"/>
              <a:t> </a:t>
            </a:r>
            <a:r>
              <a:rPr lang="en-US" sz="2400" dirty="0" err="1" smtClean="0"/>
              <a:t>servidor</a:t>
            </a:r>
            <a:endParaRPr lang="en-US" dirty="0"/>
          </a:p>
        </p:txBody>
      </p:sp>
      <p:pic>
        <p:nvPicPr>
          <p:cNvPr id="10" name="Image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5019882"/>
            <a:ext cx="2286000" cy="197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70" y="5280198"/>
            <a:ext cx="2647315" cy="1701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86342"/>
            <a:ext cx="9577064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Teórico</a:t>
            </a:r>
            <a:endParaRPr lang="pt-BR" dirty="0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2602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576000" lvl="1" indent="0">
              <a:buNone/>
            </a:pPr>
            <a:r>
              <a:rPr lang="en-US" sz="3200" b="1" dirty="0" err="1" smtClean="0"/>
              <a:t>Vantagens</a:t>
            </a:r>
            <a:r>
              <a:rPr lang="en-US" sz="3200" b="1" dirty="0" smtClean="0"/>
              <a:t> da </a:t>
            </a:r>
            <a:r>
              <a:rPr lang="en-US" sz="3200" b="1" dirty="0" err="1" smtClean="0"/>
              <a:t>virtualização</a:t>
            </a:r>
            <a:endParaRPr lang="en-US" b="1" dirty="0"/>
          </a:p>
          <a:p>
            <a:pPr lvl="2">
              <a:buFont typeface="Wingdings" pitchFamily="2" charset="2"/>
              <a:buChar char="§"/>
            </a:pPr>
            <a:r>
              <a:rPr lang="en-US" dirty="0" err="1"/>
              <a:t>Consolidação</a:t>
            </a:r>
            <a:endParaRPr lang="en-US" dirty="0"/>
          </a:p>
          <a:p>
            <a:pPr lvl="2">
              <a:buFont typeface="Wingdings" pitchFamily="2" charset="2"/>
              <a:buChar char="§"/>
            </a:pPr>
            <a:r>
              <a:rPr lang="en-US" dirty="0" err="1"/>
              <a:t>Gerenciamento</a:t>
            </a:r>
            <a:r>
              <a:rPr lang="en-US" dirty="0"/>
              <a:t> </a:t>
            </a:r>
            <a:r>
              <a:rPr lang="en-US" dirty="0" err="1"/>
              <a:t>centralizado</a:t>
            </a:r>
            <a:endParaRPr lang="en-US" dirty="0"/>
          </a:p>
          <a:p>
            <a:pPr lvl="2">
              <a:buFont typeface="Wingdings" pitchFamily="2" charset="2"/>
              <a:buChar char="§"/>
            </a:pPr>
            <a:r>
              <a:rPr lang="en-US" dirty="0" err="1"/>
              <a:t>Hospedagem</a:t>
            </a:r>
            <a:r>
              <a:rPr lang="en-US" dirty="0"/>
              <a:t> de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 smtClean="0"/>
              <a:t>legados</a:t>
            </a:r>
            <a:endParaRPr lang="pt-BR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Rápida</a:t>
            </a:r>
            <a:r>
              <a:rPr lang="en-US" dirty="0" smtClean="0"/>
              <a:t> </a:t>
            </a:r>
            <a:r>
              <a:rPr lang="en-US" dirty="0" err="1" smtClean="0"/>
              <a:t>disponibilidade</a:t>
            </a: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Agilidade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recuperação</a:t>
            </a:r>
            <a:r>
              <a:rPr lang="en-US" dirty="0" smtClean="0"/>
              <a:t> de </a:t>
            </a:r>
            <a:r>
              <a:rPr lang="en-US" dirty="0" err="1" smtClean="0"/>
              <a:t>desastres</a:t>
            </a: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Redução</a:t>
            </a:r>
            <a:r>
              <a:rPr lang="en-US" dirty="0" smtClean="0"/>
              <a:t> no </a:t>
            </a:r>
            <a:r>
              <a:rPr lang="en-US" dirty="0" err="1" smtClean="0"/>
              <a:t>custo</a:t>
            </a:r>
            <a:r>
              <a:rPr lang="en-US" dirty="0" smtClean="0"/>
              <a:t> de </a:t>
            </a:r>
            <a:r>
              <a:rPr lang="en-US" dirty="0" err="1" smtClean="0"/>
              <a:t>suporte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hardware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Redução</a:t>
            </a:r>
            <a:r>
              <a:rPr lang="en-US" dirty="0" smtClean="0"/>
              <a:t> no </a:t>
            </a:r>
            <a:r>
              <a:rPr lang="en-US" dirty="0" err="1" smtClean="0"/>
              <a:t>consumo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Redução</a:t>
            </a:r>
            <a:r>
              <a:rPr lang="en-US" dirty="0" smtClean="0"/>
              <a:t> das </a:t>
            </a:r>
            <a:r>
              <a:rPr lang="en-US" dirty="0" err="1" smtClean="0"/>
              <a:t>conexões</a:t>
            </a:r>
            <a:r>
              <a:rPr lang="en-US" dirty="0" smtClean="0"/>
              <a:t> de </a:t>
            </a:r>
            <a:r>
              <a:rPr lang="en-US" dirty="0" err="1" smtClean="0"/>
              <a:t>cabos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 smtClean="0"/>
              <a:t> e </a:t>
            </a:r>
            <a:r>
              <a:rPr lang="en-US" dirty="0" err="1" smtClean="0"/>
              <a:t>rede</a:t>
            </a: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Redução</a:t>
            </a:r>
            <a:r>
              <a:rPr lang="en-US" dirty="0" smtClean="0"/>
              <a:t> do </a:t>
            </a:r>
            <a:r>
              <a:rPr lang="en-US" dirty="0" err="1" smtClean="0"/>
              <a:t>espaço</a:t>
            </a:r>
            <a:r>
              <a:rPr lang="en-US" dirty="0" smtClean="0"/>
              <a:t> </a:t>
            </a:r>
            <a:r>
              <a:rPr lang="en-US" dirty="0" err="1" smtClean="0"/>
              <a:t>físico</a:t>
            </a:r>
            <a:r>
              <a:rPr lang="en-US" dirty="0" smtClean="0"/>
              <a:t> </a:t>
            </a:r>
            <a:r>
              <a:rPr lang="en-US" dirty="0" err="1" smtClean="0"/>
              <a:t>ocupado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107429"/>
            <a:ext cx="9577064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Teórico</a:t>
            </a:r>
            <a:endParaRPr lang="pt-BR" dirty="0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207411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576000" lvl="1" indent="0">
              <a:buNone/>
            </a:pPr>
            <a:r>
              <a:rPr lang="en-US" sz="3200" b="1" dirty="0" err="1" smtClean="0"/>
              <a:t>Desvantagens</a:t>
            </a:r>
            <a:endParaRPr lang="en-US" b="1" dirty="0"/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Segurança</a:t>
            </a:r>
            <a:endParaRPr lang="en-US" dirty="0"/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Gerenciamento</a:t>
            </a:r>
            <a:endParaRPr lang="en-US" dirty="0"/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Desempenho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00944" y="87996"/>
            <a:ext cx="9491896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Teórico</a:t>
            </a:r>
            <a:endParaRPr lang="pt-BR" dirty="0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979637"/>
            <a:ext cx="9072563" cy="2789694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576000" lvl="1" indent="0">
              <a:buNone/>
            </a:pPr>
            <a:r>
              <a:rPr lang="en-US" sz="3200" b="1" dirty="0" err="1" smtClean="0"/>
              <a:t>Produtos</a:t>
            </a:r>
            <a:r>
              <a:rPr lang="en-US" sz="3200" b="1" dirty="0" smtClean="0"/>
              <a:t> VMWare</a:t>
            </a:r>
          </a:p>
          <a:p>
            <a:pPr lvl="1">
              <a:buFont typeface="Wingdings" pitchFamily="2" charset="2"/>
              <a:buChar char="§"/>
            </a:pPr>
            <a:endParaRPr lang="en-US" sz="10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3200" b="1" dirty="0" smtClean="0"/>
              <a:t>VMWare Workstation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 smtClean="0"/>
              <a:t>VMWare </a:t>
            </a:r>
            <a:r>
              <a:rPr lang="en-US" sz="3200" b="1" dirty="0" err="1" smtClean="0"/>
              <a:t>ESXi</a:t>
            </a:r>
            <a:endParaRPr lang="en-US" sz="32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3200" b="1" dirty="0" smtClean="0"/>
              <a:t>VMWare </a:t>
            </a:r>
            <a:r>
              <a:rPr lang="en-US" sz="3200" b="1" dirty="0" err="1" smtClean="0"/>
              <a:t>vSphere</a:t>
            </a:r>
            <a:endParaRPr lang="en-US" b="1" dirty="0"/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16" y="4427909"/>
            <a:ext cx="2328545" cy="2722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3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99405"/>
            <a:ext cx="9577064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dirty="0"/>
              <a:t>Metodologia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215776" y="1916112"/>
            <a:ext cx="9070975" cy="5643563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pt-BR" sz="2600" dirty="0" smtClean="0"/>
              <a:t>Criação de uma máquina virtual contendo o VMWare </a:t>
            </a:r>
            <a:r>
              <a:rPr lang="pt-BR" sz="2600" dirty="0" err="1" smtClean="0"/>
              <a:t>ESXi</a:t>
            </a:r>
            <a:endParaRPr lang="pt-BR" sz="2600" dirty="0" smtClean="0"/>
          </a:p>
          <a:p>
            <a:pPr>
              <a:buFont typeface="Wingdings" pitchFamily="2" charset="2"/>
              <a:buChar char="§"/>
            </a:pPr>
            <a:r>
              <a:rPr lang="en-US" sz="2600" dirty="0" err="1" smtClean="0"/>
              <a:t>Criação</a:t>
            </a:r>
            <a:r>
              <a:rPr lang="en-US" sz="2600" dirty="0" smtClean="0"/>
              <a:t> de </a:t>
            </a:r>
            <a:r>
              <a:rPr lang="en-US" sz="2600" dirty="0" err="1" smtClean="0"/>
              <a:t>três</a:t>
            </a:r>
            <a:r>
              <a:rPr lang="en-US" sz="2600" dirty="0" smtClean="0"/>
              <a:t> </a:t>
            </a:r>
            <a:r>
              <a:rPr lang="en-US" sz="2600" dirty="0" err="1" smtClean="0"/>
              <a:t>máquinas</a:t>
            </a:r>
            <a:r>
              <a:rPr lang="en-US" sz="2600" dirty="0" smtClean="0"/>
              <a:t> </a:t>
            </a:r>
            <a:r>
              <a:rPr lang="en-US" sz="2600" dirty="0" err="1" smtClean="0"/>
              <a:t>virtuais</a:t>
            </a:r>
            <a:r>
              <a:rPr lang="en-US" sz="2600" dirty="0" smtClean="0"/>
              <a:t>, </a:t>
            </a:r>
            <a:r>
              <a:rPr lang="en-US" sz="2600" dirty="0" err="1" smtClean="0"/>
              <a:t>sendo</a:t>
            </a:r>
            <a:r>
              <a:rPr lang="en-US" sz="2600" dirty="0" smtClean="0"/>
              <a:t> </a:t>
            </a:r>
            <a:r>
              <a:rPr lang="en-US" sz="2600" dirty="0" err="1" smtClean="0"/>
              <a:t>elas</a:t>
            </a:r>
            <a:r>
              <a:rPr lang="en-US" sz="2600" dirty="0" smtClean="0"/>
              <a:t> SRV01, SRV02 e SRV03, </a:t>
            </a:r>
            <a:r>
              <a:rPr lang="en-US" sz="2600" dirty="0" err="1" smtClean="0"/>
              <a:t>através</a:t>
            </a:r>
            <a:r>
              <a:rPr lang="en-US" sz="2600" dirty="0" smtClean="0"/>
              <a:t> do VMWare </a:t>
            </a:r>
            <a:r>
              <a:rPr lang="en-US" sz="2600" dirty="0" err="1" smtClean="0"/>
              <a:t>vSphere</a:t>
            </a:r>
            <a:r>
              <a:rPr lang="en-US" sz="2600" dirty="0"/>
              <a:t>.</a:t>
            </a:r>
            <a:endParaRPr lang="pt-BR" sz="2600" dirty="0"/>
          </a:p>
          <a:p>
            <a:pPr>
              <a:buFont typeface="Wingdings" pitchFamily="2" charset="2"/>
              <a:buChar char="§"/>
            </a:pPr>
            <a:r>
              <a:rPr lang="en-US" sz="2600" dirty="0" err="1" smtClean="0"/>
              <a:t>Definição</a:t>
            </a:r>
            <a:r>
              <a:rPr lang="en-US" sz="2600" dirty="0" smtClean="0"/>
              <a:t> das </a:t>
            </a:r>
            <a:r>
              <a:rPr lang="en-US" sz="2600" dirty="0" err="1" smtClean="0"/>
              <a:t>configurações</a:t>
            </a:r>
            <a:r>
              <a:rPr lang="en-US" sz="2600" dirty="0" smtClean="0"/>
              <a:t> </a:t>
            </a:r>
            <a:r>
              <a:rPr lang="en-US" sz="2600" dirty="0" err="1" smtClean="0"/>
              <a:t>individuais</a:t>
            </a:r>
            <a:r>
              <a:rPr lang="en-US" sz="2600" dirty="0" smtClean="0"/>
              <a:t> de </a:t>
            </a:r>
            <a:r>
              <a:rPr lang="en-US" sz="2600" dirty="0" err="1" smtClean="0"/>
              <a:t>cada</a:t>
            </a:r>
            <a:r>
              <a:rPr lang="en-US" sz="2600" dirty="0" smtClean="0"/>
              <a:t> </a:t>
            </a:r>
            <a:r>
              <a:rPr lang="en-US" sz="2600" dirty="0" err="1" smtClean="0"/>
              <a:t>máquina</a:t>
            </a:r>
            <a:r>
              <a:rPr lang="en-US" sz="2600" dirty="0" smtClean="0"/>
              <a:t> virtual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err="1" smtClean="0"/>
              <a:t>Monitoramento</a:t>
            </a:r>
            <a:r>
              <a:rPr lang="en-US" sz="2600" dirty="0" smtClean="0"/>
              <a:t> da </a:t>
            </a:r>
            <a:r>
              <a:rPr lang="en-US" sz="2600" dirty="0" err="1" smtClean="0"/>
              <a:t>utilização</a:t>
            </a:r>
            <a:r>
              <a:rPr lang="en-US" sz="2600" dirty="0" smtClean="0"/>
              <a:t> da CPU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err="1" smtClean="0"/>
              <a:t>Sobrecarga</a:t>
            </a:r>
            <a:r>
              <a:rPr lang="en-US" sz="2600" dirty="0" smtClean="0"/>
              <a:t> no </a:t>
            </a:r>
            <a:r>
              <a:rPr lang="en-US" sz="2600" dirty="0" err="1" smtClean="0"/>
              <a:t>processador</a:t>
            </a:r>
            <a:r>
              <a:rPr lang="en-US" sz="2600" dirty="0" smtClean="0"/>
              <a:t> das </a:t>
            </a:r>
            <a:r>
              <a:rPr lang="en-US" sz="2600" dirty="0" err="1" smtClean="0"/>
              <a:t>máquinas</a:t>
            </a:r>
            <a:r>
              <a:rPr lang="en-US" sz="2600" dirty="0" smtClean="0"/>
              <a:t> </a:t>
            </a:r>
            <a:r>
              <a:rPr lang="en-US" sz="2600" dirty="0" err="1" smtClean="0"/>
              <a:t>virtuais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86342"/>
            <a:ext cx="9649072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dirty="0"/>
              <a:t>Metodologia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4355901"/>
            <a:ext cx="9072563" cy="2311599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endParaRPr lang="pt-BR" dirty="0"/>
          </a:p>
          <a:p>
            <a:pPr lvl="0">
              <a:buNone/>
            </a:pPr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791840" y="2915741"/>
            <a:ext cx="8064896" cy="2065590"/>
            <a:chOff x="791840" y="2028243"/>
            <a:chExt cx="8064896" cy="2065590"/>
          </a:xfrm>
        </p:grpSpPr>
        <p:pic>
          <p:nvPicPr>
            <p:cNvPr id="7" name="Imagem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0" y="2028243"/>
              <a:ext cx="8064896" cy="20655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tângulo 7"/>
            <p:cNvSpPr/>
            <p:nvPr/>
          </p:nvSpPr>
          <p:spPr>
            <a:xfrm>
              <a:off x="5184328" y="3025522"/>
              <a:ext cx="1152128" cy="9548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  <p:sp>
        <p:nvSpPr>
          <p:cNvPr id="11" name="Espaço Reservado para Texto 2"/>
          <p:cNvSpPr txBox="1">
            <a:spLocks/>
          </p:cNvSpPr>
          <p:nvPr/>
        </p:nvSpPr>
        <p:spPr>
          <a:xfrm>
            <a:off x="648840" y="2008940"/>
            <a:ext cx="9070975" cy="60486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algn="l" defTabSz="1007943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 algn="l" defTabSz="1007943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 algn="l" defTabSz="1007943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 algn="l" defTabSz="1007943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108000" indent="0">
              <a:buNone/>
            </a:pPr>
            <a:r>
              <a:rPr lang="pt-BR" sz="2600" dirty="0" smtClean="0"/>
              <a:t>Máquinas virtuais ociosas</a:t>
            </a:r>
            <a:endParaRPr lang="pt-BR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48197" y="99405"/>
            <a:ext cx="9616651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 smtClean="0"/>
              <a:t>Resultados</a:t>
            </a:r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503808" y="2843733"/>
            <a:ext cx="8352928" cy="2435631"/>
            <a:chOff x="287784" y="2123653"/>
            <a:chExt cx="8942376" cy="2607508"/>
          </a:xfrm>
        </p:grpSpPr>
        <p:pic>
          <p:nvPicPr>
            <p:cNvPr id="6" name="Imagem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84" y="2123653"/>
              <a:ext cx="8942376" cy="26075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tângulo 6"/>
            <p:cNvSpPr/>
            <p:nvPr/>
          </p:nvSpPr>
          <p:spPr>
            <a:xfrm>
              <a:off x="5256336" y="3275781"/>
              <a:ext cx="1224136" cy="1152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503808" y="1835621"/>
            <a:ext cx="9070975" cy="60486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algn="l" defTabSz="1007943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 algn="l" defTabSz="1007943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 algn="l" defTabSz="1007943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 algn="l" defTabSz="1007943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108000" indent="0">
              <a:buNone/>
            </a:pPr>
            <a:r>
              <a:rPr lang="pt-BR" sz="2600" dirty="0" smtClean="0"/>
              <a:t>Sobrecarga de uma máquina virtual</a:t>
            </a:r>
            <a:endParaRPr lang="pt-BR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73279"/>
            <a:ext cx="9577064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06963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pt-BR" dirty="0"/>
              <a:t>Introdução</a:t>
            </a:r>
          </a:p>
          <a:p>
            <a:pPr lvl="0">
              <a:buNone/>
            </a:pPr>
            <a:r>
              <a:rPr lang="pt-BR" dirty="0"/>
              <a:t>Objetivo Geral</a:t>
            </a:r>
          </a:p>
          <a:p>
            <a:pPr lvl="0">
              <a:buNone/>
            </a:pPr>
            <a:r>
              <a:rPr lang="pt-BR" dirty="0"/>
              <a:t>Objetivo Específico</a:t>
            </a:r>
          </a:p>
          <a:p>
            <a:pPr lvl="0">
              <a:buNone/>
            </a:pPr>
            <a:r>
              <a:rPr lang="pt-BR" dirty="0"/>
              <a:t>Referencial Teórico</a:t>
            </a:r>
          </a:p>
          <a:p>
            <a:pPr lvl="0">
              <a:buNone/>
            </a:pPr>
            <a:r>
              <a:rPr lang="pt-BR" dirty="0"/>
              <a:t>Metodologia</a:t>
            </a:r>
          </a:p>
          <a:p>
            <a:pPr lvl="0">
              <a:buNone/>
            </a:pPr>
            <a:r>
              <a:rPr lang="pt-BR" dirty="0"/>
              <a:t>Resultados</a:t>
            </a:r>
          </a:p>
          <a:p>
            <a:pPr lvl="0">
              <a:buNone/>
            </a:pPr>
            <a:r>
              <a:rPr lang="pt-BR" dirty="0"/>
              <a:t>Conclusão</a:t>
            </a:r>
          </a:p>
          <a:p>
            <a:pPr lvl="0">
              <a:buNone/>
            </a:pPr>
            <a:r>
              <a:rPr lang="pt-BR" dirty="0"/>
              <a:t>Referências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48197" y="99405"/>
            <a:ext cx="9544643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 smtClean="0"/>
              <a:t>Resultados</a:t>
            </a:r>
            <a:endParaRPr lang="pt-BR" dirty="0"/>
          </a:p>
        </p:txBody>
      </p:sp>
      <p:grpSp>
        <p:nvGrpSpPr>
          <p:cNvPr id="12" name="Grupo 11"/>
          <p:cNvGrpSpPr/>
          <p:nvPr/>
        </p:nvGrpSpPr>
        <p:grpSpPr>
          <a:xfrm>
            <a:off x="359792" y="2987749"/>
            <a:ext cx="9201263" cy="2304256"/>
            <a:chOff x="359792" y="2987749"/>
            <a:chExt cx="9201263" cy="2304256"/>
          </a:xfrm>
        </p:grpSpPr>
        <p:pic>
          <p:nvPicPr>
            <p:cNvPr id="10" name="Imagem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92" y="2987749"/>
              <a:ext cx="9201263" cy="2304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5414326" y="4058829"/>
              <a:ext cx="1210161" cy="11331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  <p:sp>
        <p:nvSpPr>
          <p:cNvPr id="13" name="Espaço Reservado para Texto 2"/>
          <p:cNvSpPr txBox="1">
            <a:spLocks/>
          </p:cNvSpPr>
          <p:nvPr/>
        </p:nvSpPr>
        <p:spPr>
          <a:xfrm>
            <a:off x="441645" y="1835621"/>
            <a:ext cx="9070975" cy="60486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algn="l" defTabSz="1007943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 algn="l" defTabSz="1007943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 algn="l" defTabSz="1007943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 algn="l" defTabSz="1007943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108000" indent="0">
              <a:buNone/>
            </a:pPr>
            <a:r>
              <a:rPr lang="en-US" sz="2600" dirty="0" err="1" smtClean="0"/>
              <a:t>Utilização</a:t>
            </a:r>
            <a:r>
              <a:rPr lang="en-US" sz="2600" dirty="0" smtClean="0"/>
              <a:t> total do </a:t>
            </a:r>
            <a:r>
              <a:rPr lang="en-US" sz="2600" dirty="0" err="1" smtClean="0"/>
              <a:t>núcleo</a:t>
            </a:r>
            <a:r>
              <a:rPr lang="en-US" sz="2600" dirty="0" smtClean="0"/>
              <a:t> da CPU</a:t>
            </a:r>
            <a:endParaRPr lang="pt-BR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112468"/>
            <a:ext cx="9577064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 smtClean="0"/>
              <a:t>Resultados</a:t>
            </a:r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431800" y="2945564"/>
            <a:ext cx="8990292" cy="2448272"/>
            <a:chOff x="431800" y="2945564"/>
            <a:chExt cx="8990292" cy="2448272"/>
          </a:xfrm>
        </p:grpSpPr>
        <p:pic>
          <p:nvPicPr>
            <p:cNvPr id="6" name="Imagem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" y="2945564"/>
              <a:ext cx="8990292" cy="2448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tângulo 6"/>
            <p:cNvSpPr/>
            <p:nvPr/>
          </p:nvSpPr>
          <p:spPr>
            <a:xfrm>
              <a:off x="5328344" y="3969735"/>
              <a:ext cx="1224136" cy="10081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462546" y="1835621"/>
            <a:ext cx="9070975" cy="60486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algn="l" defTabSz="1007943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 algn="l" defTabSz="1007943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 algn="l" defTabSz="1007943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 algn="l" defTabSz="1007943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108000" indent="0">
              <a:buNone/>
            </a:pPr>
            <a:r>
              <a:rPr lang="pt-BR" sz="2600" dirty="0" smtClean="0"/>
              <a:t>Alteração da quantidade de núcleos virtuais da CPU</a:t>
            </a:r>
            <a:endParaRPr lang="pt-BR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125531"/>
            <a:ext cx="9649072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 smtClean="0"/>
              <a:t>Resultados</a:t>
            </a:r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359791" y="2771725"/>
            <a:ext cx="9189623" cy="2376264"/>
            <a:chOff x="359791" y="2123653"/>
            <a:chExt cx="9189623" cy="2376264"/>
          </a:xfrm>
        </p:grpSpPr>
        <p:pic>
          <p:nvPicPr>
            <p:cNvPr id="7" name="Imagem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91" y="2123653"/>
              <a:ext cx="9189623" cy="2376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tângulo 7"/>
            <p:cNvSpPr/>
            <p:nvPr/>
          </p:nvSpPr>
          <p:spPr>
            <a:xfrm>
              <a:off x="5414326" y="3164584"/>
              <a:ext cx="1210161" cy="1152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  <p:sp>
        <p:nvSpPr>
          <p:cNvPr id="10" name="Espaço Reservado para Texto 2"/>
          <p:cNvSpPr txBox="1">
            <a:spLocks/>
          </p:cNvSpPr>
          <p:nvPr/>
        </p:nvSpPr>
        <p:spPr>
          <a:xfrm>
            <a:off x="419114" y="1868568"/>
            <a:ext cx="9070975" cy="60486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algn="l" defTabSz="1007943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 algn="l" defTabSz="1007943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 algn="l" defTabSz="1007943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 algn="l" defTabSz="1007943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108000" indent="0">
              <a:buNone/>
            </a:pPr>
            <a:r>
              <a:rPr lang="pt-BR" sz="2600" dirty="0" smtClean="0"/>
              <a:t>Utilização de todos recursos disponíveis</a:t>
            </a:r>
            <a:endParaRPr lang="pt-BR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99405"/>
            <a:ext cx="9649072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dirty="0"/>
              <a:t>Resultados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403978" y="2771725"/>
            <a:ext cx="9354991" cy="2520280"/>
            <a:chOff x="287783" y="1979637"/>
            <a:chExt cx="9354991" cy="2520280"/>
          </a:xfrm>
        </p:grpSpPr>
        <p:pic>
          <p:nvPicPr>
            <p:cNvPr id="7" name="Imagem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7783" y="1979637"/>
              <a:ext cx="9354991" cy="2520280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>
              <a:off x="5341406" y="3029357"/>
              <a:ext cx="1283081" cy="12013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  <p:sp>
        <p:nvSpPr>
          <p:cNvPr id="10" name="Espaço Reservado para Texto 2"/>
          <p:cNvSpPr txBox="1">
            <a:spLocks/>
          </p:cNvSpPr>
          <p:nvPr/>
        </p:nvSpPr>
        <p:spPr>
          <a:xfrm>
            <a:off x="419114" y="1868568"/>
            <a:ext cx="9070975" cy="60486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algn="l" defTabSz="1007943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 algn="l" defTabSz="1007943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 algn="l" defTabSz="1007943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 algn="l" defTabSz="1007943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108000" indent="0">
              <a:buNone/>
            </a:pPr>
            <a:r>
              <a:rPr lang="pt-BR" sz="2600" dirty="0" smtClean="0"/>
              <a:t>Sobrecarga da CPU em duas máquinas virtuais</a:t>
            </a:r>
            <a:endParaRPr lang="pt-BR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365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/>
              <a:t>Conclusão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287784" y="1763613"/>
            <a:ext cx="9576816" cy="4899025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spcAft>
                <a:spcPts val="0"/>
              </a:spcAft>
              <a:buNone/>
            </a:pPr>
            <a:endParaRPr lang="pt-BR" sz="2000" dirty="0" smtClean="0"/>
          </a:p>
          <a:p>
            <a:pPr lvl="0">
              <a:spcAft>
                <a:spcPts val="0"/>
              </a:spcAft>
              <a:buNone/>
            </a:pPr>
            <a:r>
              <a:rPr lang="pt-BR" sz="2000" dirty="0" smtClean="0"/>
              <a:t>	A </a:t>
            </a:r>
            <a:r>
              <a:rPr lang="pt-BR" sz="2000" dirty="0"/>
              <a:t>virtualização de sistemas operacionais é uma realidade nos dias atuais. Com o grande acúmulo de servidores nos datacenters e centros de processamento de dados (</a:t>
            </a:r>
            <a:r>
              <a:rPr lang="pt-BR" sz="2000" dirty="0" err="1"/>
              <a:t>CPDs</a:t>
            </a:r>
            <a:r>
              <a:rPr lang="pt-BR" sz="2000" dirty="0"/>
              <a:t>) das empresas, torna-se inevitável consolidá-los. Além de ocuparem muito espaço, o acúmulo desses servidores aumenta a quantidade de energia necessária para a refrigeração do ambiente. </a:t>
            </a:r>
          </a:p>
          <a:p>
            <a:pPr lvl="0">
              <a:spcAft>
                <a:spcPts val="0"/>
              </a:spcAft>
              <a:buNone/>
            </a:pPr>
            <a:endParaRPr lang="pt-BR" sz="2000" dirty="0"/>
          </a:p>
          <a:p>
            <a:pPr lvl="0">
              <a:spcAft>
                <a:spcPts val="0"/>
              </a:spcAft>
              <a:buNone/>
            </a:pPr>
            <a:r>
              <a:rPr lang="pt-BR" sz="2000" dirty="0" smtClean="0"/>
              <a:t>	Com </a:t>
            </a:r>
            <a:r>
              <a:rPr lang="pt-BR" sz="2000" dirty="0"/>
              <a:t>os testes realizados nesse trabalho foi possível demonstrar como o VMWare </a:t>
            </a:r>
            <a:r>
              <a:rPr lang="pt-BR" sz="2000" dirty="0" err="1"/>
              <a:t>ESXi</a:t>
            </a:r>
            <a:r>
              <a:rPr lang="pt-BR" sz="2000" dirty="0"/>
              <a:t>, em conjunto com o VMWare </a:t>
            </a:r>
            <a:r>
              <a:rPr lang="pt-BR" sz="2000" dirty="0" err="1"/>
              <a:t>vSphere</a:t>
            </a:r>
            <a:r>
              <a:rPr lang="pt-BR" sz="2000" dirty="0"/>
              <a:t>, são capazes de gerenciar os recursos não utilizados da CPU. Eles podem realocá-los temporariamente para uma máquina virtual que está demandando mais recursos, fazendo com que a máquina virtual possa concluir seu trabalho mais rapidamente</a:t>
            </a:r>
          </a:p>
          <a:p>
            <a:pPr lvl="0">
              <a:spcAft>
                <a:spcPts val="0"/>
              </a:spcAft>
              <a:buNone/>
            </a:pPr>
            <a:endParaRPr lang="pt-BR" sz="2000" dirty="0"/>
          </a:p>
          <a:p>
            <a:pPr lvl="0">
              <a:spcAft>
                <a:spcPts val="0"/>
              </a:spcAft>
              <a:buNone/>
            </a:pPr>
            <a:endParaRPr lang="pt-BR" sz="2000" dirty="0" smtClean="0"/>
          </a:p>
          <a:p>
            <a:pPr lvl="0">
              <a:spcAft>
                <a:spcPts val="0"/>
              </a:spcAft>
              <a:buNone/>
            </a:pPr>
            <a:r>
              <a:rPr lang="pt-BR" sz="2000" dirty="0" smtClean="0"/>
              <a:t>Trabalhos </a:t>
            </a:r>
            <a:r>
              <a:rPr lang="pt-BR" sz="2000" dirty="0"/>
              <a:t>Futuros:</a:t>
            </a:r>
          </a:p>
          <a:p>
            <a:pPr marL="432000" lvl="1" indent="0">
              <a:spcAft>
                <a:spcPts val="0"/>
              </a:spcAft>
            </a:pPr>
            <a:r>
              <a:rPr lang="pt-BR" sz="1600" dirty="0"/>
              <a:t>   </a:t>
            </a:r>
            <a:r>
              <a:rPr lang="pt-BR" sz="1600" dirty="0" smtClean="0"/>
              <a:t>    </a:t>
            </a:r>
            <a:r>
              <a:rPr lang="pt-BR" sz="1600" dirty="0" err="1" smtClean="0"/>
              <a:t>Relização</a:t>
            </a:r>
            <a:r>
              <a:rPr lang="pt-BR" sz="1600" dirty="0" smtClean="0"/>
              <a:t> de testes para mostrar o ganho de desempenho com a utilização da virtualização</a:t>
            </a:r>
            <a:endParaRPr lang="pt-B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365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/>
              <a:t>Referências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287784" y="1699244"/>
            <a:ext cx="9505056" cy="5860234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108000" indent="0">
              <a:spcAft>
                <a:spcPts val="0"/>
              </a:spcAft>
              <a:buNone/>
            </a:pPr>
            <a:r>
              <a:rPr lang="pt-BR" sz="1700" dirty="0"/>
              <a:t>LAUREANO, Marcos. </a:t>
            </a:r>
            <a:r>
              <a:rPr lang="pt-BR" sz="1700" b="1" dirty="0"/>
              <a:t>Máquinas Virtuais e Emuladores: </a:t>
            </a:r>
            <a:r>
              <a:rPr lang="pt-BR" sz="1700" dirty="0"/>
              <a:t>Conceitos, Técnicas e Aplicações. </a:t>
            </a:r>
            <a:r>
              <a:rPr lang="pt-BR" sz="1700" dirty="0" err="1"/>
              <a:t>Novatec</a:t>
            </a:r>
            <a:r>
              <a:rPr lang="pt-BR" sz="1700" dirty="0"/>
              <a:t> Editora, 2006</a:t>
            </a:r>
            <a:r>
              <a:rPr lang="pt-BR" sz="1700" dirty="0" smtClean="0"/>
              <a:t>.</a:t>
            </a:r>
            <a:r>
              <a:rPr lang="pt-BR" sz="1700" dirty="0"/>
              <a:t> 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pt-BR" sz="1700" dirty="0"/>
              <a:t>LAUREANO, M. A.; MAZIERO, C. A. </a:t>
            </a:r>
            <a:r>
              <a:rPr lang="pt-BR" sz="1700" b="1" dirty="0"/>
              <a:t>Virtualização: Conceitos e Aplicações em Segurança</a:t>
            </a:r>
            <a:r>
              <a:rPr lang="pt-BR" sz="1700" dirty="0"/>
              <a:t>. Curitiba, p. 49. 2008. Disponível em: &lt;www.mlaureano.org/</a:t>
            </a:r>
            <a:r>
              <a:rPr lang="pt-BR" sz="1700" dirty="0" err="1"/>
              <a:t>vms</a:t>
            </a:r>
            <a:r>
              <a:rPr lang="pt-BR" sz="1700" dirty="0"/>
              <a:t>/sbseg2008_texto.pdf&gt; Acesso em: 30 set. 2010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pt-BR" sz="1700" dirty="0"/>
              <a:t> 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pt-BR" sz="1700" dirty="0"/>
              <a:t>LAUREANO, Marcos. </a:t>
            </a:r>
            <a:r>
              <a:rPr lang="pt-BR" sz="1700" b="1" dirty="0"/>
              <a:t>Uma abordagem para a proteção de detectores de intrusão baseada em máquinas virtuais</a:t>
            </a:r>
            <a:r>
              <a:rPr lang="pt-BR" sz="1700" dirty="0"/>
              <a:t>. Centro de Ciências Exatas e de Tecnologia, Pontifícia Universidade Católica do Paraná, Curitiba, 2004. 103p. Disponível em: &lt;www.mlaureano.org/</a:t>
            </a:r>
            <a:r>
              <a:rPr lang="pt-BR" sz="1700" dirty="0" err="1"/>
              <a:t>projects</a:t>
            </a:r>
            <a:r>
              <a:rPr lang="pt-BR" sz="1700" dirty="0"/>
              <a:t>/</a:t>
            </a:r>
            <a:r>
              <a:rPr lang="pt-BR" sz="1700" dirty="0" err="1"/>
              <a:t>vmids</a:t>
            </a:r>
            <a:r>
              <a:rPr lang="pt-BR" sz="1700" dirty="0"/>
              <a:t>/dissert-laureano.pdf&gt; Acesso em: 12 set. 2010.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pt-BR" sz="1700" dirty="0"/>
              <a:t> 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en-US" sz="1700" dirty="0"/>
              <a:t>MATTOS, D. M. F. </a:t>
            </a:r>
            <a:r>
              <a:rPr lang="en-US" sz="1700" b="1" dirty="0"/>
              <a:t>Intel Virtualization Technology e Intel Trusted Execution Technology</a:t>
            </a:r>
            <a:r>
              <a:rPr lang="en-US" sz="1700" dirty="0"/>
              <a:t>, 2008. </a:t>
            </a:r>
            <a:r>
              <a:rPr lang="pt-BR" sz="1700" dirty="0"/>
              <a:t>Disponível em: &lt;http://www.gta.ufrj.br/ensino/eel879/trabalhos_vf_2008_2/diogo/index.html&gt;. Acesso em: 30 out. 2010</a:t>
            </a:r>
            <a:r>
              <a:rPr lang="pt-BR" sz="1700" dirty="0" smtClean="0"/>
              <a:t>.</a:t>
            </a:r>
          </a:p>
          <a:p>
            <a:pPr marL="108000" indent="0">
              <a:spcAft>
                <a:spcPts val="0"/>
              </a:spcAft>
              <a:buNone/>
            </a:pPr>
            <a:endParaRPr lang="en-US" sz="1700" dirty="0"/>
          </a:p>
          <a:p>
            <a:pPr marL="108000" indent="0">
              <a:spcAft>
                <a:spcPts val="0"/>
              </a:spcAft>
              <a:buNone/>
            </a:pPr>
            <a:r>
              <a:rPr lang="pt-BR" sz="1600" dirty="0"/>
              <a:t>POLLON, V. </a:t>
            </a:r>
            <a:r>
              <a:rPr lang="pt-BR" sz="1600" b="1" dirty="0"/>
              <a:t>Virtualização de servidores em ambientes heterogêneos e distribuídos - estudo de caso</a:t>
            </a:r>
            <a:r>
              <a:rPr lang="pt-BR" sz="1600" dirty="0"/>
              <a:t>. Universidade Federal do Rio Grande do Sul. Porto Alegre, p. 102. 2008. Disponível em: &lt; http://www.lume.ufrgs.br/bitstream/handle/10183/15988/000695318.pdf?sequence=1&gt; Acesso em: 07 out. 2010.</a:t>
            </a:r>
          </a:p>
          <a:p>
            <a:pPr marL="108000" indent="0">
              <a:spcAft>
                <a:spcPts val="0"/>
              </a:spcAft>
              <a:buNone/>
            </a:pPr>
            <a:endParaRPr lang="pt-BR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365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/>
              <a:t>Referências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287784" y="1763613"/>
            <a:ext cx="9505056" cy="5611762"/>
          </a:xfr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10800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1800" dirty="0"/>
              <a:t>SUDRÉ, G. </a:t>
            </a:r>
            <a:r>
              <a:rPr lang="pt-BR" sz="1800" b="1" dirty="0"/>
              <a:t>Virtualização de Servidores</a:t>
            </a:r>
            <a:r>
              <a:rPr lang="pt-BR" sz="1800" dirty="0"/>
              <a:t>. </a:t>
            </a:r>
            <a:r>
              <a:rPr lang="pt-BR" sz="1800" dirty="0" err="1"/>
              <a:t>iMasters</a:t>
            </a:r>
            <a:r>
              <a:rPr lang="pt-BR" sz="1800" dirty="0"/>
              <a:t>. 2008. Disponível em: &lt;http://imasters.com.br/artigo/3781/redes/virtualizacao_de_servidores/&gt;. Acessado em: 12 out. 2010.</a:t>
            </a:r>
          </a:p>
          <a:p>
            <a:pPr marL="10800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800" dirty="0" smtClean="0"/>
          </a:p>
          <a:p>
            <a:pPr marL="10800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800" dirty="0"/>
          </a:p>
          <a:p>
            <a:pPr marL="10800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800" dirty="0" smtClean="0"/>
              <a:t>POPEK </a:t>
            </a:r>
            <a:r>
              <a:rPr lang="en-US" sz="1800" dirty="0"/>
              <a:t>, Gerald. J.; GOLDBERG, Robert. P. </a:t>
            </a:r>
            <a:r>
              <a:rPr lang="en-US" sz="1800" b="1" dirty="0"/>
              <a:t>Formal requirements for </a:t>
            </a:r>
            <a:r>
              <a:rPr lang="en-US" sz="1800" b="1" dirty="0" err="1"/>
              <a:t>virtualizable</a:t>
            </a:r>
            <a:endParaRPr lang="pt-BR" sz="1800" dirty="0"/>
          </a:p>
          <a:p>
            <a:pPr marL="10800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800" b="1" dirty="0"/>
              <a:t>third generation architectures</a:t>
            </a:r>
            <a:r>
              <a:rPr lang="en-US" sz="1800" dirty="0"/>
              <a:t>. 412–421p, Communications of the ACM v.17 n.7,</a:t>
            </a:r>
            <a:endParaRPr lang="pt-BR" sz="1800" dirty="0"/>
          </a:p>
          <a:p>
            <a:pPr marL="10800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1800" dirty="0"/>
              <a:t>1974. Disponível em &lt;http://www.cs.auc.dk/~kleist/Courses/nds-e05/papers/vmformal.pdf&gt; Acesso em: 15 </a:t>
            </a:r>
            <a:r>
              <a:rPr lang="pt-BR" sz="1800" dirty="0" err="1"/>
              <a:t>ago</a:t>
            </a:r>
            <a:r>
              <a:rPr lang="pt-BR" sz="1800" dirty="0"/>
              <a:t> 2010.</a:t>
            </a:r>
          </a:p>
          <a:p>
            <a:pPr marL="10800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1800" dirty="0"/>
              <a:t> </a:t>
            </a:r>
          </a:p>
          <a:p>
            <a:pPr marL="10800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1800" dirty="0"/>
              <a:t>SCHÄFFER, G. </a:t>
            </a:r>
            <a:r>
              <a:rPr lang="pt-BR" sz="1800" dirty="0" err="1"/>
              <a:t>Baguete</a:t>
            </a:r>
            <a:r>
              <a:rPr lang="pt-BR" sz="1800" dirty="0"/>
              <a:t>. </a:t>
            </a:r>
            <a:r>
              <a:rPr lang="pt-BR" sz="1800" b="1" dirty="0"/>
              <a:t>Blog Virtualização</a:t>
            </a:r>
            <a:r>
              <a:rPr lang="pt-BR" sz="1800" dirty="0"/>
              <a:t>, 2007. Disponível em: &lt;http://www.baguete.com.br/blog/virtualizacao/03/12/2007/entendendo-a-virtualizacao-de-servidores-parte-ii-beneficios&gt;. Acesso em: 12 set. 2010</a:t>
            </a:r>
            <a:r>
              <a:rPr lang="pt-BR" sz="1800" dirty="0" smtClean="0"/>
              <a:t>.</a:t>
            </a:r>
          </a:p>
          <a:p>
            <a:pPr marL="10800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800" dirty="0"/>
          </a:p>
          <a:p>
            <a:pPr marL="10800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1800" dirty="0"/>
              <a:t>SILVA, Rodrigo Ferreira. </a:t>
            </a:r>
            <a:r>
              <a:rPr lang="pt-BR" sz="1800" b="1" dirty="0"/>
              <a:t>Virtualização de Sistemas Operacionais</a:t>
            </a:r>
            <a:r>
              <a:rPr lang="pt-BR" sz="1800" dirty="0"/>
              <a:t>. 2007. 114p. Instituto Superior de Tecnologia em Ciências da Computação. Laboratório Nacional de Computação Científica. Petrópolis. Disponível em &lt;www.lncc.br/~borges/</a:t>
            </a:r>
            <a:r>
              <a:rPr lang="pt-BR" sz="1800" dirty="0" err="1"/>
              <a:t>doc</a:t>
            </a:r>
            <a:r>
              <a:rPr lang="pt-BR" sz="1800" dirty="0"/>
              <a:t>/Virtualizacao%20de%20Sistemas%20Operacionais.TCC.pdf&gt; Acessado em: 12 set. 2010.</a:t>
            </a:r>
          </a:p>
          <a:p>
            <a:pPr marL="108000" indent="0">
              <a:lnSpc>
                <a:spcPct val="120000"/>
              </a:lnSpc>
              <a:spcAft>
                <a:spcPts val="0"/>
              </a:spcAft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2680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365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/>
              <a:t>Referências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287784" y="1763613"/>
            <a:ext cx="9505056" cy="5611762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108000" indent="0">
              <a:spcAft>
                <a:spcPts val="0"/>
              </a:spcAft>
              <a:buNone/>
            </a:pPr>
            <a:r>
              <a:rPr lang="pt-BR" sz="1700" dirty="0"/>
              <a:t> 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pt-BR" sz="1700" dirty="0"/>
              <a:t>VMWARE, Inc. </a:t>
            </a:r>
            <a:r>
              <a:rPr lang="pt-BR" sz="1700" b="1" dirty="0"/>
              <a:t>Noções básicas de virtualização</a:t>
            </a:r>
            <a:r>
              <a:rPr lang="pt-BR" sz="1700" dirty="0"/>
              <a:t>. 2010. Disponível em: &lt;http://www.vmware.com/br/virtualization/what-is-virtualization.html&gt; Acessado em: 13 nov. 2010.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pt-BR" sz="1700" dirty="0"/>
              <a:t> 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en-US" sz="1700" dirty="0"/>
              <a:t>VMWARE, Inc. </a:t>
            </a:r>
            <a:r>
              <a:rPr lang="en-US" sz="1700" b="1" dirty="0"/>
              <a:t>Workstation User’s Manual</a:t>
            </a:r>
            <a:r>
              <a:rPr lang="en-US" sz="1700" dirty="0"/>
              <a:t>: VMWare Workstation 7.1. </a:t>
            </a:r>
            <a:r>
              <a:rPr lang="pt-BR" sz="1700" dirty="0" err="1"/>
              <a:t>Palo</a:t>
            </a:r>
            <a:r>
              <a:rPr lang="pt-BR" sz="1700" dirty="0"/>
              <a:t> Alto, 2010, Disponível em &lt;http://www.vmware.com/pdf/ws71_manual.pdf &gt; Acessado em 01 nov. 2010.</a:t>
            </a:r>
          </a:p>
          <a:p>
            <a:pPr marL="108000" indent="0">
              <a:lnSpc>
                <a:spcPct val="120000"/>
              </a:lnSpc>
              <a:spcAft>
                <a:spcPts val="0"/>
              </a:spcAft>
              <a:buNone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98393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168655"/>
            <a:ext cx="9649072" cy="7173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sz="4000" dirty="0"/>
              <a:t>Obrigado pela Atenção!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06440" y="3112919"/>
            <a:ext cx="3256200" cy="62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>
                <a:solidFill>
                  <a:srgbClr val="FF00FF"/>
                </a:solidFill>
              </a:defRPr>
            </a:pPr>
            <a:r>
              <a:rPr lang="pt-BR" sz="4400" b="1" i="0" u="none" strike="noStrike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  <a:ea typeface="DejaVu Sans" pitchFamily="2"/>
                <a:cs typeface="DejaVu Sans" pitchFamily="2"/>
              </a:rPr>
              <a:t>Perguntas?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86342"/>
            <a:ext cx="9577064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215776" y="1259557"/>
            <a:ext cx="9577064" cy="6139329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pt-BR" sz="2800" dirty="0" smtClean="0">
                <a:latin typeface="Arial" pitchFamily="34"/>
              </a:rPr>
              <a:t>Modelo Cliente-Servidor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rial" pitchFamily="34"/>
              </a:rPr>
              <a:t>Uma </a:t>
            </a:r>
            <a:r>
              <a:rPr lang="en-US" sz="2000" dirty="0" err="1" smtClean="0">
                <a:latin typeface="Arial" pitchFamily="34"/>
              </a:rPr>
              <a:t>aplicação</a:t>
            </a:r>
            <a:r>
              <a:rPr lang="en-US" sz="2000" dirty="0" smtClean="0">
                <a:latin typeface="Arial" pitchFamily="34"/>
              </a:rPr>
              <a:t>/Um </a:t>
            </a:r>
            <a:r>
              <a:rPr lang="en-US" sz="2000" dirty="0" err="1" smtClean="0">
                <a:latin typeface="Arial" pitchFamily="34"/>
              </a:rPr>
              <a:t>servidor</a:t>
            </a:r>
            <a:endParaRPr lang="en-US" sz="2000" dirty="0" smtClean="0">
              <a:latin typeface="Arial" pitchFamily="34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/>
              </a:rPr>
              <a:t>Maior</a:t>
            </a:r>
            <a:r>
              <a:rPr lang="en-US" sz="2000" dirty="0" smtClean="0">
                <a:latin typeface="Arial" pitchFamily="34"/>
              </a:rPr>
              <a:t> </a:t>
            </a:r>
            <a:r>
              <a:rPr lang="en-US" sz="2000" dirty="0" err="1" smtClean="0">
                <a:latin typeface="Arial" pitchFamily="34"/>
              </a:rPr>
              <a:t>custo</a:t>
            </a:r>
            <a:r>
              <a:rPr lang="en-US" sz="2000" dirty="0" smtClean="0">
                <a:latin typeface="Arial" pitchFamily="34"/>
              </a:rPr>
              <a:t>, </a:t>
            </a:r>
            <a:r>
              <a:rPr lang="en-US" sz="2000" dirty="0" err="1" smtClean="0">
                <a:latin typeface="Arial" pitchFamily="34"/>
              </a:rPr>
              <a:t>gerenciamento</a:t>
            </a:r>
            <a:r>
              <a:rPr lang="en-US" sz="2000" dirty="0" smtClean="0">
                <a:latin typeface="Arial" pitchFamily="34"/>
              </a:rPr>
              <a:t> </a:t>
            </a:r>
            <a:r>
              <a:rPr lang="en-US" sz="2000" dirty="0" err="1" smtClean="0">
                <a:latin typeface="Arial" pitchFamily="34"/>
              </a:rPr>
              <a:t>complicado</a:t>
            </a:r>
            <a:r>
              <a:rPr lang="en-US" sz="2000" dirty="0" smtClean="0">
                <a:latin typeface="Arial" pitchFamily="34"/>
              </a:rPr>
              <a:t>, </a:t>
            </a:r>
            <a:r>
              <a:rPr lang="en-US" sz="2000" dirty="0" err="1" smtClean="0">
                <a:latin typeface="Arial" pitchFamily="34"/>
              </a:rPr>
              <a:t>máquinas</a:t>
            </a:r>
            <a:r>
              <a:rPr lang="en-US" sz="2000" dirty="0" smtClean="0">
                <a:latin typeface="Arial" pitchFamily="34"/>
              </a:rPr>
              <a:t> </a:t>
            </a:r>
            <a:r>
              <a:rPr lang="en-US" sz="2000" dirty="0" err="1" smtClean="0">
                <a:latin typeface="Arial" pitchFamily="34"/>
              </a:rPr>
              <a:t>subaproveitadas</a:t>
            </a:r>
            <a:endParaRPr lang="pt-BR" sz="2000" dirty="0" smtClean="0">
              <a:latin typeface="Arial" pitchFamily="34"/>
            </a:endParaRPr>
          </a:p>
          <a:p>
            <a:pPr lvl="0">
              <a:buNone/>
            </a:pPr>
            <a:r>
              <a:rPr lang="en-US" sz="2800" dirty="0" err="1" smtClean="0">
                <a:latin typeface="Arial" pitchFamily="34"/>
              </a:rPr>
              <a:t>Consolidação</a:t>
            </a:r>
            <a:r>
              <a:rPr lang="en-US" sz="2800" dirty="0" smtClean="0">
                <a:latin typeface="Arial" pitchFamily="34"/>
              </a:rPr>
              <a:t> de </a:t>
            </a:r>
            <a:r>
              <a:rPr lang="en-US" sz="2800" dirty="0" err="1" smtClean="0">
                <a:latin typeface="Arial" pitchFamily="34"/>
              </a:rPr>
              <a:t>servidores</a:t>
            </a:r>
            <a:endParaRPr lang="en-US" sz="2800" dirty="0" smtClean="0">
              <a:latin typeface="Arial" pitchFamily="34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rial" pitchFamily="34"/>
              </a:rPr>
              <a:t>Uma </a:t>
            </a:r>
            <a:r>
              <a:rPr lang="en-US" sz="2000" dirty="0" err="1" smtClean="0">
                <a:latin typeface="Arial" pitchFamily="34"/>
              </a:rPr>
              <a:t>máquina</a:t>
            </a:r>
            <a:r>
              <a:rPr lang="en-US" sz="2000" dirty="0" smtClean="0">
                <a:latin typeface="Arial" pitchFamily="34"/>
              </a:rPr>
              <a:t>/</a:t>
            </a:r>
            <a:r>
              <a:rPr lang="en-US" sz="2000" dirty="0" err="1" smtClean="0">
                <a:latin typeface="Arial" pitchFamily="34"/>
              </a:rPr>
              <a:t>vários</a:t>
            </a:r>
            <a:r>
              <a:rPr lang="en-US" sz="2000" dirty="0" smtClean="0">
                <a:latin typeface="Arial" pitchFamily="34"/>
              </a:rPr>
              <a:t> </a:t>
            </a:r>
            <a:r>
              <a:rPr lang="en-US" sz="2000" dirty="0" err="1" smtClean="0">
                <a:latin typeface="Arial" pitchFamily="34"/>
              </a:rPr>
              <a:t>serviços</a:t>
            </a:r>
            <a:endParaRPr lang="en-US" sz="2000" dirty="0" smtClean="0">
              <a:latin typeface="Arial" pitchFamily="34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/>
              </a:rPr>
              <a:t>Incompatibilidade</a:t>
            </a:r>
            <a:endParaRPr lang="en-US" sz="2000" dirty="0" smtClean="0">
              <a:latin typeface="Arial" pitchFamily="34"/>
            </a:endParaRPr>
          </a:p>
          <a:p>
            <a:pPr>
              <a:buNone/>
            </a:pPr>
            <a:r>
              <a:rPr lang="en-US" sz="2800" dirty="0" err="1" smtClean="0">
                <a:latin typeface="Arial" pitchFamily="34"/>
              </a:rPr>
              <a:t>Virtualização</a:t>
            </a:r>
            <a:r>
              <a:rPr lang="en-US" sz="2800" dirty="0" smtClean="0">
                <a:latin typeface="Arial" pitchFamily="34"/>
              </a:rPr>
              <a:t> de hardware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/>
              </a:rPr>
              <a:t>Máquinas</a:t>
            </a:r>
            <a:r>
              <a:rPr lang="en-US" sz="2000" dirty="0" smtClean="0">
                <a:latin typeface="Arial" pitchFamily="34"/>
              </a:rPr>
              <a:t> </a:t>
            </a:r>
            <a:r>
              <a:rPr lang="en-US" sz="2000" dirty="0" err="1" smtClean="0">
                <a:latin typeface="Arial" pitchFamily="34"/>
              </a:rPr>
              <a:t>virtuais</a:t>
            </a:r>
            <a:endParaRPr lang="en-US" sz="2000" dirty="0" smtClean="0">
              <a:latin typeface="Arial" pitchFamily="34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/>
              </a:rPr>
              <a:t>Vários</a:t>
            </a:r>
            <a:r>
              <a:rPr lang="en-US" sz="2000" dirty="0" smtClean="0">
                <a:latin typeface="Arial" pitchFamily="34"/>
              </a:rPr>
              <a:t> </a:t>
            </a:r>
            <a:r>
              <a:rPr lang="en-US" sz="2000" dirty="0" err="1" smtClean="0">
                <a:latin typeface="Arial" pitchFamily="34"/>
              </a:rPr>
              <a:t>sistemas</a:t>
            </a:r>
            <a:r>
              <a:rPr lang="en-US" sz="2000" dirty="0" smtClean="0">
                <a:latin typeface="Arial" pitchFamily="34"/>
              </a:rPr>
              <a:t> </a:t>
            </a:r>
            <a:r>
              <a:rPr lang="en-US" sz="2000" dirty="0" err="1" smtClean="0">
                <a:latin typeface="Arial" pitchFamily="34"/>
              </a:rPr>
              <a:t>operacionais</a:t>
            </a:r>
            <a:r>
              <a:rPr lang="en-US" sz="2000" dirty="0" smtClean="0">
                <a:latin typeface="Arial" pitchFamily="34"/>
              </a:rPr>
              <a:t> </a:t>
            </a:r>
            <a:r>
              <a:rPr lang="en-US" sz="2000" dirty="0" err="1" smtClean="0">
                <a:latin typeface="Arial" pitchFamily="34"/>
              </a:rPr>
              <a:t>em</a:t>
            </a:r>
            <a:r>
              <a:rPr lang="en-US" sz="2000" dirty="0" smtClean="0">
                <a:latin typeface="Arial" pitchFamily="34"/>
              </a:rPr>
              <a:t> </a:t>
            </a:r>
            <a:r>
              <a:rPr lang="en-US" sz="2000" dirty="0" err="1" smtClean="0">
                <a:latin typeface="Arial" pitchFamily="34"/>
              </a:rPr>
              <a:t>uma</a:t>
            </a:r>
            <a:r>
              <a:rPr lang="en-US" sz="2000" dirty="0" smtClean="0">
                <a:latin typeface="Arial" pitchFamily="34"/>
              </a:rPr>
              <a:t> </a:t>
            </a:r>
            <a:r>
              <a:rPr lang="en-US" sz="2000" dirty="0" err="1" smtClean="0">
                <a:latin typeface="Arial" pitchFamily="34"/>
              </a:rPr>
              <a:t>só</a:t>
            </a:r>
            <a:r>
              <a:rPr lang="en-US" sz="2000" dirty="0" smtClean="0">
                <a:latin typeface="Arial" pitchFamily="34"/>
              </a:rPr>
              <a:t> </a:t>
            </a:r>
            <a:r>
              <a:rPr lang="en-US" sz="2000" dirty="0" err="1" smtClean="0">
                <a:latin typeface="Arial" pitchFamily="34"/>
              </a:rPr>
              <a:t>máquina</a:t>
            </a:r>
            <a:r>
              <a:rPr lang="en-US" sz="2000" dirty="0" smtClean="0">
                <a:latin typeface="Arial" pitchFamily="34"/>
              </a:rPr>
              <a:t> </a:t>
            </a:r>
            <a:r>
              <a:rPr lang="en-US" sz="2000" dirty="0" err="1" smtClean="0">
                <a:latin typeface="Arial" pitchFamily="34"/>
              </a:rPr>
              <a:t>física</a:t>
            </a:r>
            <a:endParaRPr lang="en-US" sz="2000" dirty="0" smtClean="0">
              <a:latin typeface="Arial" pitchFamily="34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>
                <a:latin typeface="Arial" pitchFamily="34"/>
              </a:rPr>
              <a:t>Consolidação</a:t>
            </a:r>
            <a:r>
              <a:rPr lang="en-US" sz="2000" dirty="0">
                <a:latin typeface="Arial" pitchFamily="34"/>
              </a:rPr>
              <a:t> de </a:t>
            </a:r>
            <a:r>
              <a:rPr lang="en-US" sz="2000" dirty="0" err="1" smtClean="0">
                <a:latin typeface="Arial" pitchFamily="34"/>
              </a:rPr>
              <a:t>servidores</a:t>
            </a:r>
            <a:endParaRPr lang="en-US" sz="2000" dirty="0" smtClean="0">
              <a:latin typeface="Arial" pitchFamily="34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/>
              </a:rPr>
              <a:t>Isolamento</a:t>
            </a:r>
            <a:endParaRPr lang="en-US" sz="2000" dirty="0" smtClean="0">
              <a:latin typeface="Arial" pitchFamily="34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/>
              </a:rPr>
              <a:t>Melhor</a:t>
            </a:r>
            <a:r>
              <a:rPr lang="en-US" sz="2000" dirty="0" smtClean="0">
                <a:latin typeface="Arial" pitchFamily="34"/>
              </a:rPr>
              <a:t> </a:t>
            </a:r>
            <a:r>
              <a:rPr lang="en-US" sz="2000" dirty="0" err="1" smtClean="0">
                <a:latin typeface="Arial" pitchFamily="34"/>
              </a:rPr>
              <a:t>aproveitamento</a:t>
            </a:r>
            <a:r>
              <a:rPr lang="en-US" sz="2000" dirty="0" smtClean="0">
                <a:latin typeface="Arial" pitchFamily="34"/>
              </a:rPr>
              <a:t> dos </a:t>
            </a:r>
            <a:r>
              <a:rPr lang="en-US" sz="2000" dirty="0" err="1" smtClean="0">
                <a:latin typeface="Arial" pitchFamily="34"/>
              </a:rPr>
              <a:t>recursos</a:t>
            </a:r>
            <a:endParaRPr lang="pt-BR" sz="2800" dirty="0">
              <a:latin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133878"/>
            <a:ext cx="9577064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647824" y="2843733"/>
            <a:ext cx="9070975" cy="2879725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lvl="0" indent="0" algn="ctr">
              <a:buNone/>
            </a:pPr>
            <a:r>
              <a:rPr lang="en-US" sz="4000" dirty="0" err="1" smtClean="0"/>
              <a:t>Analisar</a:t>
            </a:r>
            <a:r>
              <a:rPr lang="en-US" sz="4000" dirty="0" smtClean="0"/>
              <a:t> o </a:t>
            </a:r>
            <a:r>
              <a:rPr lang="en-US" sz="4000" dirty="0" err="1" smtClean="0"/>
              <a:t>comportamento</a:t>
            </a:r>
            <a:r>
              <a:rPr lang="en-US" sz="4000" dirty="0" smtClean="0"/>
              <a:t> do hypervisor </a:t>
            </a:r>
            <a:r>
              <a:rPr lang="en-US" sz="4000" dirty="0" err="1" smtClean="0"/>
              <a:t>quando</a:t>
            </a:r>
            <a:r>
              <a:rPr lang="en-US" sz="4000" dirty="0" smtClean="0"/>
              <a:t> </a:t>
            </a:r>
            <a:r>
              <a:rPr lang="en-US" sz="4000" dirty="0" err="1" smtClean="0"/>
              <a:t>há</a:t>
            </a:r>
            <a:r>
              <a:rPr lang="en-US" sz="4000" dirty="0" smtClean="0"/>
              <a:t> a </a:t>
            </a:r>
            <a:r>
              <a:rPr lang="en-US" sz="4000" dirty="0" err="1" smtClean="0"/>
              <a:t>sobrecarga</a:t>
            </a:r>
            <a:r>
              <a:rPr lang="en-US" sz="4000" dirty="0" smtClean="0"/>
              <a:t> de </a:t>
            </a:r>
            <a:r>
              <a:rPr lang="en-US" sz="4000" dirty="0" err="1" smtClean="0"/>
              <a:t>processamento</a:t>
            </a:r>
            <a:r>
              <a:rPr lang="en-US" sz="4000" dirty="0" smtClean="0"/>
              <a:t> </a:t>
            </a:r>
            <a:r>
              <a:rPr lang="en-US" sz="4000" dirty="0" err="1" smtClean="0"/>
              <a:t>nas</a:t>
            </a:r>
            <a:r>
              <a:rPr lang="en-US" sz="4000" dirty="0" smtClean="0"/>
              <a:t> </a:t>
            </a:r>
            <a:r>
              <a:rPr lang="en-US" sz="4000" dirty="0" err="1" smtClean="0"/>
              <a:t>máquinas</a:t>
            </a:r>
            <a:r>
              <a:rPr lang="en-US" sz="4000" dirty="0" smtClean="0"/>
              <a:t> </a:t>
            </a:r>
            <a:r>
              <a:rPr lang="en-US" sz="4000" dirty="0" err="1" smtClean="0"/>
              <a:t>virtuais</a:t>
            </a:r>
            <a:r>
              <a:rPr lang="en-US" sz="4000" dirty="0" smtClean="0"/>
              <a:t>.</a:t>
            </a:r>
            <a:endParaRPr lang="en-US" sz="4000" dirty="0"/>
          </a:p>
          <a:p>
            <a:pPr lvl="0">
              <a:buNone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73279"/>
            <a:ext cx="9577064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635217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pt-BR" sz="2200" dirty="0" smtClean="0"/>
              <a:t>Detalhar o funcionamento dos principais elementos que compõem um sistema virtualizado</a:t>
            </a:r>
            <a:endParaRPr lang="pt-BR" sz="2200" dirty="0"/>
          </a:p>
          <a:p>
            <a:pPr lvl="0">
              <a:buNone/>
            </a:pPr>
            <a:r>
              <a:rPr lang="pt-BR" sz="2200" dirty="0" smtClean="0"/>
              <a:t>Principais técnicas de virtualização</a:t>
            </a:r>
            <a:endParaRPr lang="pt-BR" sz="2200" dirty="0"/>
          </a:p>
          <a:p>
            <a:pPr lvl="0">
              <a:buNone/>
            </a:pPr>
            <a:r>
              <a:rPr lang="pt-BR" sz="2200" dirty="0" smtClean="0"/>
              <a:t>Apresentar as vantagens e desvantagens da virtualização de sistemas operacionais.</a:t>
            </a:r>
            <a:endParaRPr lang="pt-BR" sz="2200" dirty="0"/>
          </a:p>
          <a:p>
            <a:pPr lvl="0">
              <a:buNone/>
            </a:pPr>
            <a:r>
              <a:rPr lang="pt-BR" sz="2200" dirty="0" smtClean="0"/>
              <a:t>Demonstrar como o hypervisor consegue distribuir os recursos ociosos de processamento entre as máquinas virtuais</a:t>
            </a:r>
            <a:endParaRPr lang="pt-BR" sz="2200" dirty="0"/>
          </a:p>
          <a:p>
            <a:pPr lvl="0">
              <a:buNone/>
            </a:pPr>
            <a:endParaRPr lang="pt-BR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86342"/>
            <a:ext cx="9577064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Referencial Teórico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215776" y="1763614"/>
            <a:ext cx="9072563" cy="2160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pt-BR" dirty="0" smtClean="0"/>
              <a:t>Virtualização de Sistemas Operacionais</a:t>
            </a:r>
            <a:endParaRPr lang="pt-BR" dirty="0"/>
          </a:p>
          <a:p>
            <a:pPr marL="889200" lvl="2" indent="-457200">
              <a:buFont typeface="Wingdings" pitchFamily="2" charset="2"/>
              <a:buChar char="§"/>
            </a:pPr>
            <a:r>
              <a:rPr lang="en-US" sz="2200" dirty="0" err="1" smtClean="0"/>
              <a:t>Compatibilidade</a:t>
            </a:r>
            <a:endParaRPr lang="pt-BR" sz="2200" dirty="0"/>
          </a:p>
          <a:p>
            <a:pPr marL="889200" lvl="2" indent="-457200">
              <a:buFont typeface="Wingdings" pitchFamily="2" charset="2"/>
              <a:buChar char="§"/>
            </a:pPr>
            <a:r>
              <a:rPr lang="en-US" sz="2200" dirty="0" err="1" smtClean="0"/>
              <a:t>Virtualização</a:t>
            </a:r>
            <a:endParaRPr lang="pt-BR" sz="2200" dirty="0"/>
          </a:p>
          <a:p>
            <a:pPr marL="889200" lvl="2" indent="-457200">
              <a:buFont typeface="Wingdings" pitchFamily="2" charset="2"/>
              <a:buChar char="§"/>
            </a:pPr>
            <a:r>
              <a:rPr lang="en-US" sz="2200" dirty="0" err="1" smtClean="0"/>
              <a:t>Ambiente</a:t>
            </a:r>
            <a:r>
              <a:rPr lang="en-US" sz="2200" dirty="0" smtClean="0"/>
              <a:t> Virtual</a:t>
            </a:r>
            <a:endParaRPr lang="pt-BR" sz="2200" dirty="0"/>
          </a:p>
          <a:p>
            <a:pPr lvl="0">
              <a:buNone/>
            </a:pPr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28" y="4283893"/>
            <a:ext cx="2785745" cy="2604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-52252"/>
            <a:ext cx="9577064" cy="117157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 Virtual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72" y="3131765"/>
            <a:ext cx="471256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Texto 2"/>
          <p:cNvSpPr txBox="1">
            <a:spLocks/>
          </p:cNvSpPr>
          <p:nvPr/>
        </p:nvSpPr>
        <p:spPr>
          <a:xfrm>
            <a:off x="287784" y="1663706"/>
            <a:ext cx="9505056" cy="1540068"/>
          </a:xfrm>
          <a:prstGeom prst="rect">
            <a:avLst/>
          </a:prstGeom>
        </p:spPr>
        <p:txBody>
          <a:bodyPr vert="horz" lIns="100794" tIns="50397" rIns="100794" bIns="50397" rtlCol="0"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algn="l" defTabSz="1007943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 algn="l" defTabSz="1007943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 algn="l" defTabSz="1007943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 algn="l" defTabSz="1007943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200" dirty="0" err="1" smtClean="0"/>
              <a:t>Sistema</a:t>
            </a:r>
            <a:r>
              <a:rPr lang="en-US" sz="2200" dirty="0" smtClean="0"/>
              <a:t> real, </a:t>
            </a:r>
            <a:r>
              <a:rPr lang="en-US" sz="2200" dirty="0" err="1" smtClean="0"/>
              <a:t>anfitrião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</a:t>
            </a:r>
            <a:r>
              <a:rPr lang="en-US" sz="2200" dirty="0" err="1" smtClean="0"/>
              <a:t>hospedeiro</a:t>
            </a:r>
            <a:endParaRPr lang="en-US" sz="2200" dirty="0" smtClean="0"/>
          </a:p>
          <a:p>
            <a:pPr>
              <a:buFont typeface="Wingdings" pitchFamily="2" charset="2"/>
              <a:buChar char="§"/>
            </a:pPr>
            <a:r>
              <a:rPr lang="en-US" sz="2200" dirty="0" err="1" smtClean="0"/>
              <a:t>Sistema</a:t>
            </a:r>
            <a:r>
              <a:rPr lang="en-US" sz="2200" dirty="0" smtClean="0"/>
              <a:t> virtual, </a:t>
            </a:r>
            <a:r>
              <a:rPr lang="en-US" sz="2200" dirty="0" err="1" smtClean="0"/>
              <a:t>ou</a:t>
            </a:r>
            <a:r>
              <a:rPr lang="en-US" sz="2200" dirty="0" smtClean="0"/>
              <a:t> </a:t>
            </a:r>
            <a:r>
              <a:rPr lang="en-US" sz="2200" dirty="0" err="1" smtClean="0"/>
              <a:t>sistema</a:t>
            </a:r>
            <a:r>
              <a:rPr lang="en-US" sz="2200" dirty="0" smtClean="0"/>
              <a:t> </a:t>
            </a:r>
            <a:r>
              <a:rPr lang="en-US" sz="2200" dirty="0" err="1" smtClean="0"/>
              <a:t>convidado</a:t>
            </a:r>
            <a:endParaRPr lang="en-US" sz="2200" dirty="0" smtClean="0"/>
          </a:p>
          <a:p>
            <a:pPr>
              <a:buFont typeface="Wingdings" pitchFamily="2" charset="2"/>
              <a:buChar char="§"/>
            </a:pPr>
            <a:r>
              <a:rPr lang="en-US" sz="2200" dirty="0" err="1" smtClean="0"/>
              <a:t>Camada</a:t>
            </a:r>
            <a:r>
              <a:rPr lang="en-US" sz="2200" dirty="0" smtClean="0"/>
              <a:t> de </a:t>
            </a:r>
            <a:r>
              <a:rPr lang="en-US" sz="2200" dirty="0" err="1" smtClean="0"/>
              <a:t>virtualização</a:t>
            </a:r>
            <a:endParaRPr lang="pt-BR" sz="2200" dirty="0" smtClean="0"/>
          </a:p>
          <a:p>
            <a:pPr>
              <a:buFont typeface="Wingdings" pitchFamily="2" charset="2"/>
              <a:buChar char="§"/>
            </a:pPr>
            <a:endParaRPr lang="pt-BR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0" y="2267669"/>
            <a:ext cx="7488832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Texto 2"/>
          <p:cNvSpPr txBox="1">
            <a:spLocks/>
          </p:cNvSpPr>
          <p:nvPr/>
        </p:nvSpPr>
        <p:spPr>
          <a:xfrm>
            <a:off x="194271" y="1273402"/>
            <a:ext cx="9072563" cy="416428"/>
          </a:xfrm>
          <a:prstGeom prst="rect">
            <a:avLst/>
          </a:prstGeom>
        </p:spPr>
        <p:txBody>
          <a:bodyPr vert="horz" lIns="100794" tIns="50397" rIns="100794" bIns="50397" rtlCol="0"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algn="l" defTabSz="1007943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 algn="l" defTabSz="1007943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 algn="l" defTabSz="1007943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 algn="l" defTabSz="1007943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 algn="l" defTabSz="1007943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 kern="1200">
                <a:ln>
                  <a:noFill/>
                </a:ln>
                <a:solidFill>
                  <a:schemeClr val="tx2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Font typeface="StarSymbol"/>
              <a:buNone/>
            </a:pPr>
            <a:r>
              <a:rPr lang="en-US" sz="2200" dirty="0" err="1" smtClean="0"/>
              <a:t>Máquinas</a:t>
            </a:r>
            <a:r>
              <a:rPr lang="en-US" sz="2200" dirty="0" smtClean="0"/>
              <a:t> </a:t>
            </a:r>
            <a:r>
              <a:rPr lang="en-US" sz="2200" dirty="0" err="1" smtClean="0"/>
              <a:t>Virtuais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5930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86342"/>
            <a:ext cx="9864848" cy="855831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Referencial Teórico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pt-BR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pt-BR" dirty="0" smtClean="0"/>
              <a:t>Monitor de máquinas virtuais ou hypervisor</a:t>
            </a:r>
            <a:endParaRPr lang="pt-BR" dirty="0"/>
          </a:p>
          <a:p>
            <a:pPr lvl="0">
              <a:buNone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595</Words>
  <Application>Microsoft Office PowerPoint</Application>
  <PresentationFormat>Personalizar</PresentationFormat>
  <Paragraphs>177</Paragraphs>
  <Slides>28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Padrão</vt:lpstr>
      <vt:lpstr>Forma de Onda</vt:lpstr>
      <vt:lpstr>Faculdades Integradas de Caratinga</vt:lpstr>
      <vt:lpstr>Sumário</vt:lpstr>
      <vt:lpstr>Introdução</vt:lpstr>
      <vt:lpstr>Objetivo Geral</vt:lpstr>
      <vt:lpstr>Objetivos Específicos</vt:lpstr>
      <vt:lpstr>Referencial Teórico</vt:lpstr>
      <vt:lpstr>Ambiente Virtual</vt:lpstr>
      <vt:lpstr>Apresentação do PowerPoint</vt:lpstr>
      <vt:lpstr>Referencial Teórico</vt:lpstr>
      <vt:lpstr>Tipos de Hypervisors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Conclusão</vt:lpstr>
      <vt:lpstr>Referências</vt:lpstr>
      <vt:lpstr>Referências</vt:lpstr>
      <vt:lpstr>Referências</vt:lpstr>
      <vt:lpstr>Obrigado pela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Faculdades Integradas de Caratinga</dc:title>
  <dc:creator>Maikel Simões</dc:creator>
  <cp:lastModifiedBy>Maikel Simões</cp:lastModifiedBy>
  <cp:revision>68</cp:revision>
  <dcterms:created xsi:type="dcterms:W3CDTF">2010-03-30T17:50:03Z</dcterms:created>
  <dcterms:modified xsi:type="dcterms:W3CDTF">2010-12-09T23:09:46Z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ções 1">
    <vt:lpwstr/>
  </property>
  <property fmtid="{D5CDD505-2E9C-101B-9397-08002B2CF9AE}" pid="3" name="Informações 2">
    <vt:lpwstr/>
  </property>
  <property fmtid="{D5CDD505-2E9C-101B-9397-08002B2CF9AE}" pid="4" name="Informações 3">
    <vt:lpwstr/>
  </property>
  <property fmtid="{D5CDD505-2E9C-101B-9397-08002B2CF9AE}" pid="5" name="Informações 4">
    <vt:lpwstr/>
  </property>
</Properties>
</file>