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theme/theme4.xml" ContentType="application/vnd.openxmlformats-officedocument.theme+xml"/>
  <Override PartName="/ppt/slideLayouts/slideLayout4.xml" ContentType="application/vnd.openxmlformats-officedocument.presentationml.slideLayout+xml"/>
  <Override PartName="/ppt/theme/theme5.xml" ContentType="application/vnd.openxmlformats-officedocument.theme+xml"/>
  <Override PartName="/ppt/slideLayouts/slideLayout5.xml" ContentType="application/vnd.openxmlformats-officedocument.presentationml.slideLayout+xml"/>
  <Override PartName="/ppt/theme/theme6.xml" ContentType="application/vnd.openxmlformats-officedocument.theme+xml"/>
  <Override PartName="/ppt/slideLayouts/slideLayout6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  <p:sldMasterId id="2147483655" r:id="rId2"/>
    <p:sldMasterId id="2147483656" r:id="rId3"/>
    <p:sldMasterId id="2147483657" r:id="rId4"/>
    <p:sldMasterId id="2147483658" r:id="rId5"/>
    <p:sldMasterId id="2147483659" r:id="rId6"/>
    <p:sldMasterId id="2147483660" r:id="rId7"/>
  </p:sldMasterIdLst>
  <p:notesMasterIdLst>
    <p:notesMasterId r:id="rId30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90" r:id="rId15"/>
    <p:sldId id="292" r:id="rId16"/>
    <p:sldId id="291" r:id="rId17"/>
    <p:sldId id="285" r:id="rId18"/>
    <p:sldId id="286" r:id="rId19"/>
    <p:sldId id="287" r:id="rId20"/>
    <p:sldId id="288" r:id="rId21"/>
    <p:sldId id="263" r:id="rId22"/>
    <p:sldId id="282" r:id="rId23"/>
    <p:sldId id="283" r:id="rId24"/>
    <p:sldId id="284" r:id="rId25"/>
    <p:sldId id="278" r:id="rId26"/>
    <p:sldId id="279" r:id="rId27"/>
    <p:sldId id="280" r:id="rId28"/>
    <p:sldId id="281" r:id="rId2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t-BR"/>
              <a:t>Teste</a:t>
            </a:r>
            <a:r>
              <a:rPr lang="pt-BR" baseline="0"/>
              <a:t> </a:t>
            </a:r>
            <a:r>
              <a:rPr lang="pt-BR"/>
              <a:t>Alexa Top Rank - 1000 </a:t>
            </a:r>
            <a:r>
              <a:rPr lang="pt-BR" i="1"/>
              <a:t>queries</a:t>
            </a:r>
          </a:p>
          <a:p>
            <a:pPr>
              <a:defRPr/>
            </a:pPr>
            <a:r>
              <a:rPr lang="pt-BR" sz="1000"/>
              <a:t>Tempo médio de resposta</a:t>
            </a:r>
            <a:r>
              <a:rPr lang="pt-BR" sz="1000" baseline="0"/>
              <a:t> (ms)</a:t>
            </a:r>
            <a:endParaRPr lang="pt-BR" sz="1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Alexa Top Rank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Plan1!$A$2:$A$3</c:f>
              <c:strCache>
                <c:ptCount val="2"/>
                <c:pt idx="0">
                  <c:v>BIND</c:v>
                </c:pt>
                <c:pt idx="1">
                  <c:v>Unbound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215.76</c:v>
                </c:pt>
                <c:pt idx="1">
                  <c:v>97.46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0895328"/>
        <c:axId val="170894208"/>
      </c:barChart>
      <c:catAx>
        <c:axId val="1708953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170894208"/>
        <c:crosses val="autoZero"/>
        <c:auto val="1"/>
        <c:lblAlgn val="ctr"/>
        <c:lblOffset val="100"/>
        <c:noMultiLvlLbl val="0"/>
      </c:catAx>
      <c:valAx>
        <c:axId val="170894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170895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/>
              <a:t>Teste de</a:t>
            </a:r>
            <a:r>
              <a:rPr lang="en-US" baseline="0"/>
              <a:t> </a:t>
            </a:r>
            <a:r>
              <a:rPr lang="en-US" i="1"/>
              <a:t>Cache Miss </a:t>
            </a:r>
            <a:r>
              <a:rPr lang="en-US"/>
              <a:t>- 1000</a:t>
            </a:r>
            <a:r>
              <a:rPr lang="en-US" baseline="0"/>
              <a:t> </a:t>
            </a:r>
            <a:r>
              <a:rPr lang="en-US" i="1" baseline="0"/>
              <a:t>queries</a:t>
            </a:r>
            <a:endParaRPr lang="en-US" i="1"/>
          </a:p>
          <a:p>
            <a:pPr>
              <a:defRPr/>
            </a:pPr>
            <a:r>
              <a:rPr lang="en-US" sz="1000"/>
              <a:t>Tempo médio de resposta (ms)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Plan1!$A$2:$A$3</c:f>
              <c:strCache>
                <c:ptCount val="2"/>
                <c:pt idx="0">
                  <c:v>BIND</c:v>
                </c:pt>
                <c:pt idx="1">
                  <c:v>Unbound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184.54</c:v>
                </c:pt>
                <c:pt idx="1">
                  <c:v>46.02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0892528"/>
        <c:axId val="169242496"/>
      </c:barChart>
      <c:catAx>
        <c:axId val="170892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169242496"/>
        <c:crosses val="autoZero"/>
        <c:auto val="1"/>
        <c:lblAlgn val="ctr"/>
        <c:lblOffset val="100"/>
        <c:noMultiLvlLbl val="0"/>
      </c:catAx>
      <c:valAx>
        <c:axId val="169242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170892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>
                <a:latin typeface="Arial" panose="020B0604020202020204" pitchFamily="34" charset="0"/>
                <a:cs typeface="Arial" panose="020B0604020202020204" pitchFamily="34" charset="0"/>
              </a:rPr>
              <a:t>Teste de </a:t>
            </a:r>
            <a:r>
              <a:rPr lang="pt-BR" i="1">
                <a:latin typeface="Arial" panose="020B0604020202020204" pitchFamily="34" charset="0"/>
                <a:cs typeface="Arial" panose="020B0604020202020204" pitchFamily="34" charset="0"/>
              </a:rPr>
              <a:t>Cache Hit </a:t>
            </a:r>
            <a:r>
              <a:rPr lang="pt-BR">
                <a:latin typeface="Arial" panose="020B0604020202020204" pitchFamily="34" charset="0"/>
                <a:cs typeface="Arial" panose="020B0604020202020204" pitchFamily="34" charset="0"/>
              </a:rPr>
              <a:t>- 1000 </a:t>
            </a:r>
            <a:r>
              <a:rPr lang="pt-BR" i="1">
                <a:latin typeface="Arial" panose="020B0604020202020204" pitchFamily="34" charset="0"/>
                <a:cs typeface="Arial" panose="020B0604020202020204" pitchFamily="34" charset="0"/>
              </a:rPr>
              <a:t>queries</a:t>
            </a:r>
          </a:p>
          <a:p>
            <a:pPr>
              <a:defRPr/>
            </a:pPr>
            <a:r>
              <a:rPr lang="pt-BR" sz="1000">
                <a:latin typeface="Arial" panose="020B0604020202020204" pitchFamily="34" charset="0"/>
                <a:cs typeface="Arial" panose="020B0604020202020204" pitchFamily="34" charset="0"/>
              </a:rPr>
              <a:t>Tempo médio</a:t>
            </a:r>
            <a:r>
              <a:rPr lang="pt-BR" sz="1000" baseline="0">
                <a:latin typeface="Arial" panose="020B0604020202020204" pitchFamily="34" charset="0"/>
                <a:cs typeface="Arial" panose="020B0604020202020204" pitchFamily="34" charset="0"/>
              </a:rPr>
              <a:t> de r</a:t>
            </a:r>
            <a:r>
              <a:rPr lang="pt-BR" sz="1000">
                <a:latin typeface="Arial" panose="020B0604020202020204" pitchFamily="34" charset="0"/>
                <a:cs typeface="Arial" panose="020B0604020202020204" pitchFamily="34" charset="0"/>
              </a:rPr>
              <a:t>esposta</a:t>
            </a:r>
            <a:r>
              <a:rPr lang="pt-BR" sz="1000" baseline="0">
                <a:latin typeface="Arial" panose="020B0604020202020204" pitchFamily="34" charset="0"/>
                <a:cs typeface="Arial" panose="020B0604020202020204" pitchFamily="34" charset="0"/>
              </a:rPr>
              <a:t> (ms)</a:t>
            </a:r>
            <a:endParaRPr lang="pt-BR" sz="100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Cache Hit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Plan1!$A$2:$A$3</c:f>
              <c:strCache>
                <c:ptCount val="2"/>
                <c:pt idx="0">
                  <c:v>BIND</c:v>
                </c:pt>
                <c:pt idx="1">
                  <c:v>Unbound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6.66</c:v>
                </c:pt>
                <c:pt idx="1">
                  <c:v>0.97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9244736"/>
        <c:axId val="169245296"/>
      </c:barChart>
      <c:catAx>
        <c:axId val="169244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69245296"/>
        <c:crosses val="autoZero"/>
        <c:auto val="1"/>
        <c:lblAlgn val="ctr"/>
        <c:lblOffset val="100"/>
        <c:noMultiLvlLbl val="0"/>
      </c:catAx>
      <c:valAx>
        <c:axId val="1692452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69244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03952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64273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6630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5031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80820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87617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79593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655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3472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860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6887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4442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7698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1790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6314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6968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>
  <p:cSld name="Slide de títul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1154955" y="3794077"/>
            <a:ext cx="8825700" cy="98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4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1154954" y="2603500"/>
            <a:ext cx="88257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20040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1pPr>
            <a:lvl2pPr marL="914400" lvl="1" indent="-320040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2pPr>
            <a:lvl3pPr marL="1371600" lvl="2" indent="-320039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3pPr>
            <a:lvl4pPr marL="1828800" lvl="3" indent="-320039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4pPr>
            <a:lvl5pPr marL="2286000" lvl="4" indent="-320039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5pPr>
            <a:lvl6pPr marL="2743200" lvl="5" indent="-320039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560387" y="6391275"/>
            <a:ext cx="38607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>
                <a:solidFill>
                  <a:schemeClr val="accent1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10352087" y="295275"/>
            <a:ext cx="838200" cy="7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 Personalizado">
  <p:cSld name="Layout Personalizado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7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1"/>
          </p:nvPr>
        </p:nvSpPr>
        <p:spPr>
          <a:xfrm>
            <a:off x="1154955" y="2593075"/>
            <a:ext cx="87942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/>
            </a:lvl1pPr>
            <a:lvl2pPr marL="914400" lvl="1" indent="-228600" algn="l" rtl="0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 rtl="0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 rtl="0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 rtl="0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 rtl="0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 rtl="0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 rtl="0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 rtl="0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sldNum" idx="12"/>
          </p:nvPr>
        </p:nvSpPr>
        <p:spPr>
          <a:xfrm>
            <a:off x="10352087" y="295275"/>
            <a:ext cx="838200" cy="7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Layout Personalizado">
  <p:cSld name="1_Layout Personalizado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9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"/>
          <p:cNvSpPr txBox="1">
            <a:spLocks noGrp="1"/>
          </p:cNvSpPr>
          <p:nvPr>
            <p:ph type="body" idx="1"/>
          </p:nvPr>
        </p:nvSpPr>
        <p:spPr>
          <a:xfrm>
            <a:off x="1154954" y="2603500"/>
            <a:ext cx="88257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20040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1pPr>
            <a:lvl2pPr marL="914400" lvl="1" indent="-320040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2pPr>
            <a:lvl3pPr marL="1371600" lvl="2" indent="-320039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3pPr>
            <a:lvl4pPr marL="1828800" lvl="3" indent="-320039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4pPr>
            <a:lvl5pPr marL="2286000" lvl="4" indent="-320039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5pPr>
            <a:lvl6pPr marL="2743200" lvl="5" indent="-320039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 rtl="0">
              <a:spcBef>
                <a:spcPts val="1000"/>
              </a:spcBef>
              <a:spcAft>
                <a:spcPts val="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111" name="Google Shape;111;p9"/>
          <p:cNvSpPr txBox="1">
            <a:spLocks noGrp="1"/>
          </p:cNvSpPr>
          <p:nvPr>
            <p:ph type="sldNum" idx="12"/>
          </p:nvPr>
        </p:nvSpPr>
        <p:spPr>
          <a:xfrm>
            <a:off x="10352087" y="295275"/>
            <a:ext cx="838200" cy="7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Em branco" type="blank">
  <p:cSld name="BLANK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1"/>
          <p:cNvSpPr txBox="1">
            <a:spLocks noGrp="1"/>
          </p:cNvSpPr>
          <p:nvPr>
            <p:ph type="sldNum" idx="12"/>
          </p:nvPr>
        </p:nvSpPr>
        <p:spPr>
          <a:xfrm>
            <a:off x="10352087" y="295275"/>
            <a:ext cx="838200" cy="7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itação com Legenda">
  <p:cSld name="Citação com Legenda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3"/>
          <p:cNvSpPr txBox="1">
            <a:spLocks noGrp="1"/>
          </p:cNvSpPr>
          <p:nvPr>
            <p:ph type="title"/>
          </p:nvPr>
        </p:nvSpPr>
        <p:spPr>
          <a:xfrm>
            <a:off x="1620515" y="1020771"/>
            <a:ext cx="8454000" cy="26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3"/>
          <p:cNvSpPr txBox="1">
            <a:spLocks noGrp="1"/>
          </p:cNvSpPr>
          <p:nvPr>
            <p:ph type="sldNum" idx="12"/>
          </p:nvPr>
        </p:nvSpPr>
        <p:spPr>
          <a:xfrm>
            <a:off x="10352087" y="295275"/>
            <a:ext cx="838200" cy="7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5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0" y="0"/>
            <a:ext cx="11612880" cy="6532245"/>
            <a:chOff x="0" y="0"/>
            <a:chExt cx="2147483647" cy="2147483646"/>
          </a:xfrm>
        </p:grpSpPr>
        <p:sp>
          <p:nvSpPr>
            <p:cNvPr id="11" name="Google Shape;11;p1"/>
            <p:cNvSpPr/>
            <p:nvPr/>
          </p:nvSpPr>
          <p:spPr>
            <a:xfrm>
              <a:off x="0" y="0"/>
              <a:ext cx="2147483647" cy="2147483607"/>
            </a:xfrm>
            <a:prstGeom prst="rect">
              <a:avLst/>
            </a:prstGeom>
            <a:gradFill>
              <a:gsLst>
                <a:gs pos="0">
                  <a:srgbClr val="122F46"/>
                </a:gs>
                <a:gs pos="50000">
                  <a:srgbClr val="1F4768"/>
                </a:gs>
                <a:gs pos="100000">
                  <a:srgbClr val="27577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0" y="496946"/>
              <a:ext cx="2147483645" cy="2146986662"/>
            </a:xfrm>
            <a:custGeom>
              <a:avLst/>
              <a:gdLst/>
              <a:ahLst/>
              <a:cxnLst/>
              <a:rect l="l" t="t" r="r" b="b"/>
              <a:pathLst>
                <a:path w="15356" h="8638" extrusionOk="0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" name="Google Shape;13;p1"/>
          <p:cNvSpPr/>
          <p:nvPr/>
        </p:nvSpPr>
        <p:spPr>
          <a:xfrm>
            <a:off x="10437812" y="0"/>
            <a:ext cx="685800" cy="1814400"/>
          </a:xfrm>
          <a:prstGeom prst="rect">
            <a:avLst/>
          </a:prstGeom>
          <a:solidFill>
            <a:srgbClr val="3C847D"/>
          </a:solidFill>
          <a:ln>
            <a:noFill/>
          </a:ln>
          <a:effectLst>
            <a:outerShdw blurRad="63500" dist="20000" dir="5400000">
              <a:srgbClr val="000000">
                <a:alpha val="4196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761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761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560387" y="6391275"/>
            <a:ext cx="38607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 u="none">
                <a:solidFill>
                  <a:schemeClr val="accen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10352087" y="295275"/>
            <a:ext cx="838200" cy="7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5"/>
          <p:cNvGrpSpPr/>
          <p:nvPr/>
        </p:nvGrpSpPr>
        <p:grpSpPr>
          <a:xfrm>
            <a:off x="0" y="0"/>
            <a:ext cx="11612880" cy="6532245"/>
            <a:chOff x="0" y="0"/>
            <a:chExt cx="2147483647" cy="2147483646"/>
          </a:xfrm>
        </p:grpSpPr>
        <p:sp>
          <p:nvSpPr>
            <p:cNvPr id="30" name="Google Shape;30;p5"/>
            <p:cNvSpPr/>
            <p:nvPr/>
          </p:nvSpPr>
          <p:spPr>
            <a:xfrm>
              <a:off x="0" y="0"/>
              <a:ext cx="2147483647" cy="2147483607"/>
            </a:xfrm>
            <a:prstGeom prst="rect">
              <a:avLst/>
            </a:prstGeom>
            <a:gradFill>
              <a:gsLst>
                <a:gs pos="0">
                  <a:srgbClr val="122F46"/>
                </a:gs>
                <a:gs pos="50000">
                  <a:srgbClr val="1F4768"/>
                </a:gs>
                <a:gs pos="100000">
                  <a:srgbClr val="27577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1" name="Google Shape;31;p5"/>
            <p:cNvGrpSpPr/>
            <p:nvPr/>
          </p:nvGrpSpPr>
          <p:grpSpPr>
            <a:xfrm>
              <a:off x="0" y="836086951"/>
              <a:ext cx="738734374" cy="1311396695"/>
              <a:chOff x="0" y="0"/>
              <a:chExt cx="2147483647" cy="2147483647"/>
            </a:xfrm>
          </p:grpSpPr>
          <p:pic>
            <p:nvPicPr>
              <p:cNvPr id="32" name="Google Shape;32;p5"/>
              <p:cNvPicPr preferRelativeResize="0"/>
              <p:nvPr/>
            </p:nvPicPr>
            <p:blipFill rotWithShape="1">
              <a:blip r:embed="rId2">
                <a:alphaModFix/>
              </a:blip>
              <a:srcRect/>
              <a:stretch/>
            </p:blipFill>
            <p:spPr>
              <a:xfrm>
                <a:off x="0" y="0"/>
                <a:ext cx="2147483647" cy="2147483582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Google Shape;33;p5"/>
              <p:cNvSpPr/>
              <p:nvPr/>
            </p:nvSpPr>
            <p:spPr>
              <a:xfrm>
                <a:off x="314263276" y="313157767"/>
                <a:ext cx="1517396470" cy="15196051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4" name="Google Shape;34;p5"/>
            <p:cNvGrpSpPr/>
            <p:nvPr/>
          </p:nvGrpSpPr>
          <p:grpSpPr>
            <a:xfrm>
              <a:off x="0" y="906715261"/>
              <a:ext cx="416611827" cy="740643235"/>
              <a:chOff x="0" y="0"/>
              <a:chExt cx="2147483647" cy="2147483647"/>
            </a:xfrm>
          </p:grpSpPr>
          <p:pic>
            <p:nvPicPr>
              <p:cNvPr id="35" name="Google Shape;35;p5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114"/>
                <a:ext cx="2147483647" cy="214748364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6" name="Google Shape;36;p5"/>
              <p:cNvSpPr/>
              <p:nvPr/>
            </p:nvSpPr>
            <p:spPr>
              <a:xfrm>
                <a:off x="314086261" y="314086376"/>
                <a:ext cx="1516543747" cy="15165437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7" name="Google Shape;37;p5"/>
            <p:cNvGrpSpPr/>
            <p:nvPr/>
          </p:nvGrpSpPr>
          <p:grpSpPr>
            <a:xfrm>
              <a:off x="1516123543" y="1838245928"/>
              <a:ext cx="175019895" cy="309237718"/>
              <a:chOff x="0" y="0"/>
              <a:chExt cx="2147483374" cy="2147483646"/>
            </a:xfrm>
          </p:grpSpPr>
          <p:pic>
            <p:nvPicPr>
              <p:cNvPr id="38" name="Google Shape;38;p5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-1089" y="273"/>
                <a:ext cx="2147483647" cy="2147483099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9" name="Google Shape;39;p5"/>
              <p:cNvSpPr/>
              <p:nvPr/>
            </p:nvSpPr>
            <p:spPr>
              <a:xfrm>
                <a:off x="316681255" y="308834486"/>
                <a:ext cx="1513842389" cy="15231867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0" name="Google Shape;40;p5"/>
            <p:cNvGrpSpPr/>
            <p:nvPr/>
          </p:nvGrpSpPr>
          <p:grpSpPr>
            <a:xfrm>
              <a:off x="1516123543" y="524940437"/>
              <a:ext cx="497142353" cy="883808927"/>
              <a:chOff x="0" y="0"/>
              <a:chExt cx="2147483167" cy="2147483647"/>
            </a:xfrm>
          </p:grpSpPr>
          <p:pic>
            <p:nvPicPr>
              <p:cNvPr id="41" name="Google Shape;41;p5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-383" y="0"/>
                <a:ext cx="2147483647" cy="2147483359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42" name="Google Shape;42;p5"/>
              <p:cNvSpPr/>
              <p:nvPr/>
            </p:nvSpPr>
            <p:spPr>
              <a:xfrm>
                <a:off x="315262871" y="314152359"/>
                <a:ext cx="1516859698" cy="15168594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3" name="Google Shape;43;p5"/>
            <p:cNvGrpSpPr/>
            <p:nvPr/>
          </p:nvGrpSpPr>
          <p:grpSpPr>
            <a:xfrm>
              <a:off x="1408749272" y="1908874"/>
              <a:ext cx="282394166" cy="502033945"/>
              <a:chOff x="0" y="0"/>
              <a:chExt cx="2147483647" cy="2147483646"/>
            </a:xfrm>
          </p:grpSpPr>
          <p:pic>
            <p:nvPicPr>
              <p:cNvPr id="44" name="Google Shape;44;p5"/>
              <p:cNvPicPr preferRelativeResize="0"/>
              <p:nvPr/>
            </p:nvPicPr>
            <p:blipFill rotWithShape="1">
              <a:blip r:embed="rId6">
                <a:alphaModFix/>
              </a:blip>
              <a:srcRect/>
              <a:stretch/>
            </p:blipFill>
            <p:spPr>
              <a:xfrm>
                <a:off x="0" y="0"/>
                <a:ext cx="2147483140" cy="2147483646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45" name="Google Shape;45;p5"/>
              <p:cNvSpPr/>
              <p:nvPr/>
            </p:nvSpPr>
            <p:spPr>
              <a:xfrm>
                <a:off x="315849522" y="317065824"/>
                <a:ext cx="1515612561" cy="15156129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" name="Google Shape;46;p5"/>
            <p:cNvSpPr/>
            <p:nvPr/>
          </p:nvSpPr>
          <p:spPr>
            <a:xfrm rot="-600000">
              <a:off x="1495585500" y="562866475"/>
              <a:ext cx="581153426" cy="138068979"/>
            </a:xfrm>
            <a:custGeom>
              <a:avLst/>
              <a:gdLst/>
              <a:ahLst/>
              <a:cxnLst/>
              <a:rect l="l" t="t" r="r" b="b"/>
              <a:pathLst>
                <a:path w="10000" h="5291" extrusionOk="0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lt1">
                <a:alpha val="1961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5"/>
            <p:cNvSpPr/>
            <p:nvPr/>
          </p:nvSpPr>
          <p:spPr>
            <a:xfrm>
              <a:off x="80936812" y="584437757"/>
              <a:ext cx="1986422373" cy="1419725273"/>
            </a:xfrm>
            <a:custGeom>
              <a:avLst/>
              <a:gdLst/>
              <a:ahLst/>
              <a:cxnLst/>
              <a:rect l="l" t="t" r="r" b="b"/>
              <a:pathLst>
                <a:path w="7104" h="2856" extrusionOk="0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5"/>
            <p:cNvSpPr/>
            <p:nvPr/>
          </p:nvSpPr>
          <p:spPr>
            <a:xfrm>
              <a:off x="0" y="496946"/>
              <a:ext cx="2147483645" cy="2146986662"/>
            </a:xfrm>
            <a:custGeom>
              <a:avLst/>
              <a:gdLst/>
              <a:ahLst/>
              <a:cxnLst/>
              <a:rect l="l" t="t" r="r" b="b"/>
              <a:pathLst>
                <a:path w="15356" h="8638" extrusionOk="0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9" name="Google Shape;49;p5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761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ftr" idx="11"/>
          </p:nvPr>
        </p:nvSpPr>
        <p:spPr>
          <a:xfrm>
            <a:off x="560387" y="6391275"/>
            <a:ext cx="38607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 u="none">
                <a:solidFill>
                  <a:schemeClr val="accen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rgbClr val="3C847D"/>
          </a:solidFill>
          <a:ln>
            <a:noFill/>
          </a:ln>
          <a:effectLst>
            <a:outerShdw blurRad="63500" dist="20000" dir="5400000">
              <a:srgbClr val="000000">
                <a:alpha val="4196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5"/>
          <p:cNvSpPr txBox="1">
            <a:spLocks noGrp="1"/>
          </p:cNvSpPr>
          <p:nvPr>
            <p:ph type="sldNum" idx="12"/>
          </p:nvPr>
        </p:nvSpPr>
        <p:spPr>
          <a:xfrm>
            <a:off x="10352087" y="295275"/>
            <a:ext cx="838200" cy="7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6"/>
          <p:cNvGrpSpPr/>
          <p:nvPr/>
        </p:nvGrpSpPr>
        <p:grpSpPr>
          <a:xfrm>
            <a:off x="0" y="0"/>
            <a:ext cx="11612880" cy="6532245"/>
            <a:chOff x="0" y="0"/>
            <a:chExt cx="2147483647" cy="2147483646"/>
          </a:xfrm>
        </p:grpSpPr>
        <p:sp>
          <p:nvSpPr>
            <p:cNvPr id="56" name="Google Shape;56;p6"/>
            <p:cNvSpPr/>
            <p:nvPr/>
          </p:nvSpPr>
          <p:spPr>
            <a:xfrm>
              <a:off x="0" y="0"/>
              <a:ext cx="2147483647" cy="2147483607"/>
            </a:xfrm>
            <a:prstGeom prst="rect">
              <a:avLst/>
            </a:prstGeom>
            <a:gradFill>
              <a:gsLst>
                <a:gs pos="0">
                  <a:srgbClr val="122F46"/>
                </a:gs>
                <a:gs pos="50000">
                  <a:srgbClr val="1F4768"/>
                </a:gs>
                <a:gs pos="100000">
                  <a:srgbClr val="27577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7" name="Google Shape;57;p6"/>
            <p:cNvGrpSpPr/>
            <p:nvPr/>
          </p:nvGrpSpPr>
          <p:grpSpPr>
            <a:xfrm>
              <a:off x="0" y="836086951"/>
              <a:ext cx="738734374" cy="1311396695"/>
              <a:chOff x="0" y="0"/>
              <a:chExt cx="2147483647" cy="2147483647"/>
            </a:xfrm>
          </p:grpSpPr>
          <p:pic>
            <p:nvPicPr>
              <p:cNvPr id="58" name="Google Shape;58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0"/>
                <a:ext cx="2147483647" cy="2147483582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59" name="Google Shape;59;p6"/>
              <p:cNvSpPr/>
              <p:nvPr/>
            </p:nvSpPr>
            <p:spPr>
              <a:xfrm>
                <a:off x="314263276" y="313157767"/>
                <a:ext cx="1517396470" cy="15196051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" name="Google Shape;60;p6"/>
            <p:cNvGrpSpPr/>
            <p:nvPr/>
          </p:nvGrpSpPr>
          <p:grpSpPr>
            <a:xfrm>
              <a:off x="0" y="906715261"/>
              <a:ext cx="416611827" cy="740643235"/>
              <a:chOff x="0" y="0"/>
              <a:chExt cx="2147483647" cy="2147483647"/>
            </a:xfrm>
          </p:grpSpPr>
          <p:pic>
            <p:nvPicPr>
              <p:cNvPr id="61" name="Google Shape;61;p6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0" y="114"/>
                <a:ext cx="2147483647" cy="214748364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2" name="Google Shape;62;p6"/>
              <p:cNvSpPr/>
              <p:nvPr/>
            </p:nvSpPr>
            <p:spPr>
              <a:xfrm>
                <a:off x="314086261" y="314086376"/>
                <a:ext cx="1516543747" cy="15165437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3" name="Google Shape;63;p6"/>
            <p:cNvGrpSpPr/>
            <p:nvPr/>
          </p:nvGrpSpPr>
          <p:grpSpPr>
            <a:xfrm>
              <a:off x="1516123543" y="1838245928"/>
              <a:ext cx="175019895" cy="309237718"/>
              <a:chOff x="0" y="0"/>
              <a:chExt cx="2147483374" cy="2147483646"/>
            </a:xfrm>
          </p:grpSpPr>
          <p:pic>
            <p:nvPicPr>
              <p:cNvPr id="64" name="Google Shape;64;p6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-1089" y="273"/>
                <a:ext cx="2147483647" cy="2147483099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5" name="Google Shape;65;p6"/>
              <p:cNvSpPr/>
              <p:nvPr/>
            </p:nvSpPr>
            <p:spPr>
              <a:xfrm>
                <a:off x="316681255" y="308834486"/>
                <a:ext cx="1513842389" cy="15231867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6" name="Google Shape;66;p6"/>
            <p:cNvGrpSpPr/>
            <p:nvPr/>
          </p:nvGrpSpPr>
          <p:grpSpPr>
            <a:xfrm>
              <a:off x="1516123543" y="524940437"/>
              <a:ext cx="497142353" cy="883808927"/>
              <a:chOff x="0" y="0"/>
              <a:chExt cx="2147483167" cy="2147483647"/>
            </a:xfrm>
          </p:grpSpPr>
          <p:pic>
            <p:nvPicPr>
              <p:cNvPr id="67" name="Google Shape;67;p6"/>
              <p:cNvPicPr preferRelativeResize="0"/>
              <p:nvPr/>
            </p:nvPicPr>
            <p:blipFill rotWithShape="1">
              <a:blip r:embed="rId6">
                <a:alphaModFix/>
              </a:blip>
              <a:srcRect/>
              <a:stretch/>
            </p:blipFill>
            <p:spPr>
              <a:xfrm>
                <a:off x="-383" y="0"/>
                <a:ext cx="2147483647" cy="2147483359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8" name="Google Shape;68;p6"/>
              <p:cNvSpPr/>
              <p:nvPr/>
            </p:nvSpPr>
            <p:spPr>
              <a:xfrm>
                <a:off x="315262871" y="314152359"/>
                <a:ext cx="1516859698" cy="15168594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9" name="Google Shape;69;p6"/>
            <p:cNvGrpSpPr/>
            <p:nvPr/>
          </p:nvGrpSpPr>
          <p:grpSpPr>
            <a:xfrm>
              <a:off x="1408749272" y="1908874"/>
              <a:ext cx="282394166" cy="502033945"/>
              <a:chOff x="0" y="0"/>
              <a:chExt cx="2147483647" cy="2147483646"/>
            </a:xfrm>
          </p:grpSpPr>
          <p:pic>
            <p:nvPicPr>
              <p:cNvPr id="70" name="Google Shape;70;p6"/>
              <p:cNvPicPr preferRelativeResize="0"/>
              <p:nvPr/>
            </p:nvPicPr>
            <p:blipFill rotWithShape="1">
              <a:blip r:embed="rId7">
                <a:alphaModFix/>
              </a:blip>
              <a:srcRect/>
              <a:stretch/>
            </p:blipFill>
            <p:spPr>
              <a:xfrm>
                <a:off x="0" y="0"/>
                <a:ext cx="2147483140" cy="2147483646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1" name="Google Shape;71;p6"/>
              <p:cNvSpPr/>
              <p:nvPr/>
            </p:nvSpPr>
            <p:spPr>
              <a:xfrm>
                <a:off x="315849522" y="317065824"/>
                <a:ext cx="1515612561" cy="15156129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2" name="Google Shape;72;p6"/>
            <p:cNvSpPr/>
            <p:nvPr/>
          </p:nvSpPr>
          <p:spPr>
            <a:xfrm rot="-600000">
              <a:off x="1495585500" y="562866475"/>
              <a:ext cx="581153426" cy="138068979"/>
            </a:xfrm>
            <a:custGeom>
              <a:avLst/>
              <a:gdLst/>
              <a:ahLst/>
              <a:cxnLst/>
              <a:rect l="l" t="t" r="r" b="b"/>
              <a:pathLst>
                <a:path w="10000" h="5291" extrusionOk="0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lt1">
                <a:alpha val="1961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6"/>
            <p:cNvSpPr/>
            <p:nvPr/>
          </p:nvSpPr>
          <p:spPr>
            <a:xfrm>
              <a:off x="80936812" y="584437757"/>
              <a:ext cx="1986422373" cy="1419725273"/>
            </a:xfrm>
            <a:custGeom>
              <a:avLst/>
              <a:gdLst/>
              <a:ahLst/>
              <a:cxnLst/>
              <a:rect l="l" t="t" r="r" b="b"/>
              <a:pathLst>
                <a:path w="7104" h="2856" extrusionOk="0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6"/>
            <p:cNvSpPr/>
            <p:nvPr/>
          </p:nvSpPr>
          <p:spPr>
            <a:xfrm>
              <a:off x="0" y="496946"/>
              <a:ext cx="2147483645" cy="2146986662"/>
            </a:xfrm>
            <a:custGeom>
              <a:avLst/>
              <a:gdLst/>
              <a:ahLst/>
              <a:cxnLst/>
              <a:rect l="l" t="t" r="r" b="b"/>
              <a:pathLst>
                <a:path w="15356" h="8638" extrusionOk="0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" name="Google Shape;75;p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rgbClr val="3C847D"/>
          </a:solidFill>
          <a:ln>
            <a:noFill/>
          </a:ln>
          <a:effectLst>
            <a:outerShdw blurRad="63500" dist="20000" dir="5400000">
              <a:srgbClr val="000000">
                <a:alpha val="4196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6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761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78" name="Google Shape;78;p6"/>
          <p:cNvSpPr txBox="1">
            <a:spLocks noGrp="1"/>
          </p:cNvSpPr>
          <p:nvPr>
            <p:ph type="sldNum" idx="12"/>
          </p:nvPr>
        </p:nvSpPr>
        <p:spPr>
          <a:xfrm>
            <a:off x="10352087" y="295275"/>
            <a:ext cx="838200" cy="7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8"/>
          <p:cNvGrpSpPr/>
          <p:nvPr/>
        </p:nvGrpSpPr>
        <p:grpSpPr>
          <a:xfrm>
            <a:off x="0" y="0"/>
            <a:ext cx="11612880" cy="6532245"/>
            <a:chOff x="0" y="0"/>
            <a:chExt cx="2147483647" cy="2147483646"/>
          </a:xfrm>
        </p:grpSpPr>
        <p:sp>
          <p:nvSpPr>
            <p:cNvPr id="85" name="Google Shape;85;p8"/>
            <p:cNvSpPr/>
            <p:nvPr/>
          </p:nvSpPr>
          <p:spPr>
            <a:xfrm>
              <a:off x="0" y="0"/>
              <a:ext cx="2147483647" cy="2147483607"/>
            </a:xfrm>
            <a:prstGeom prst="rect">
              <a:avLst/>
            </a:prstGeom>
            <a:gradFill>
              <a:gsLst>
                <a:gs pos="0">
                  <a:srgbClr val="122F46"/>
                </a:gs>
                <a:gs pos="50000">
                  <a:srgbClr val="1F4768"/>
                </a:gs>
                <a:gs pos="100000">
                  <a:srgbClr val="27577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6" name="Google Shape;86;p8"/>
            <p:cNvGrpSpPr/>
            <p:nvPr/>
          </p:nvGrpSpPr>
          <p:grpSpPr>
            <a:xfrm>
              <a:off x="0" y="836086951"/>
              <a:ext cx="738734374" cy="1311396695"/>
              <a:chOff x="0" y="0"/>
              <a:chExt cx="2147483647" cy="2147483647"/>
            </a:xfrm>
          </p:grpSpPr>
          <p:pic>
            <p:nvPicPr>
              <p:cNvPr id="87" name="Google Shape;87;p8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0"/>
                <a:ext cx="2147483647" cy="2147483582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8" name="Google Shape;88;p8"/>
              <p:cNvSpPr/>
              <p:nvPr/>
            </p:nvSpPr>
            <p:spPr>
              <a:xfrm>
                <a:off x="314263276" y="313157767"/>
                <a:ext cx="1517396470" cy="15196051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9" name="Google Shape;89;p8"/>
            <p:cNvGrpSpPr/>
            <p:nvPr/>
          </p:nvGrpSpPr>
          <p:grpSpPr>
            <a:xfrm>
              <a:off x="0" y="906715261"/>
              <a:ext cx="416611827" cy="740643235"/>
              <a:chOff x="0" y="0"/>
              <a:chExt cx="2147483647" cy="2147483647"/>
            </a:xfrm>
          </p:grpSpPr>
          <p:pic>
            <p:nvPicPr>
              <p:cNvPr id="90" name="Google Shape;90;p8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0" y="114"/>
                <a:ext cx="2147483647" cy="214748364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1" name="Google Shape;91;p8"/>
              <p:cNvSpPr/>
              <p:nvPr/>
            </p:nvSpPr>
            <p:spPr>
              <a:xfrm>
                <a:off x="314086261" y="314086376"/>
                <a:ext cx="1516543747" cy="15165437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2" name="Google Shape;92;p8"/>
            <p:cNvGrpSpPr/>
            <p:nvPr/>
          </p:nvGrpSpPr>
          <p:grpSpPr>
            <a:xfrm>
              <a:off x="1516123543" y="1838245928"/>
              <a:ext cx="175019895" cy="309237718"/>
              <a:chOff x="0" y="0"/>
              <a:chExt cx="2147483374" cy="2147483646"/>
            </a:xfrm>
          </p:grpSpPr>
          <p:pic>
            <p:nvPicPr>
              <p:cNvPr id="93" name="Google Shape;93;p8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-1089" y="273"/>
                <a:ext cx="2147483647" cy="2147483099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4" name="Google Shape;94;p8"/>
              <p:cNvSpPr/>
              <p:nvPr/>
            </p:nvSpPr>
            <p:spPr>
              <a:xfrm>
                <a:off x="316681255" y="308834486"/>
                <a:ext cx="1513842389" cy="15231867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5" name="Google Shape;95;p8"/>
            <p:cNvGrpSpPr/>
            <p:nvPr/>
          </p:nvGrpSpPr>
          <p:grpSpPr>
            <a:xfrm>
              <a:off x="1516123543" y="524940437"/>
              <a:ext cx="497142353" cy="883808927"/>
              <a:chOff x="0" y="0"/>
              <a:chExt cx="2147483167" cy="2147483647"/>
            </a:xfrm>
          </p:grpSpPr>
          <p:pic>
            <p:nvPicPr>
              <p:cNvPr id="96" name="Google Shape;96;p8"/>
              <p:cNvPicPr preferRelativeResize="0"/>
              <p:nvPr/>
            </p:nvPicPr>
            <p:blipFill rotWithShape="1">
              <a:blip r:embed="rId6">
                <a:alphaModFix/>
              </a:blip>
              <a:srcRect/>
              <a:stretch/>
            </p:blipFill>
            <p:spPr>
              <a:xfrm>
                <a:off x="-383" y="0"/>
                <a:ext cx="2147483647" cy="2147483359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7" name="Google Shape;97;p8"/>
              <p:cNvSpPr/>
              <p:nvPr/>
            </p:nvSpPr>
            <p:spPr>
              <a:xfrm>
                <a:off x="315262871" y="314152359"/>
                <a:ext cx="1516859698" cy="15168594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8" name="Google Shape;98;p8"/>
            <p:cNvGrpSpPr/>
            <p:nvPr/>
          </p:nvGrpSpPr>
          <p:grpSpPr>
            <a:xfrm>
              <a:off x="1408749272" y="1908874"/>
              <a:ext cx="282394166" cy="502033945"/>
              <a:chOff x="0" y="0"/>
              <a:chExt cx="2147483647" cy="2147483646"/>
            </a:xfrm>
          </p:grpSpPr>
          <p:pic>
            <p:nvPicPr>
              <p:cNvPr id="99" name="Google Shape;99;p8"/>
              <p:cNvPicPr preferRelativeResize="0"/>
              <p:nvPr/>
            </p:nvPicPr>
            <p:blipFill rotWithShape="1">
              <a:blip r:embed="rId7">
                <a:alphaModFix/>
              </a:blip>
              <a:srcRect/>
              <a:stretch/>
            </p:blipFill>
            <p:spPr>
              <a:xfrm>
                <a:off x="0" y="0"/>
                <a:ext cx="2147483140" cy="2147483646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0" name="Google Shape;100;p8"/>
              <p:cNvSpPr/>
              <p:nvPr/>
            </p:nvSpPr>
            <p:spPr>
              <a:xfrm>
                <a:off x="315849522" y="317065824"/>
                <a:ext cx="1515612561" cy="15156129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1" name="Google Shape;101;p8"/>
            <p:cNvSpPr/>
            <p:nvPr/>
          </p:nvSpPr>
          <p:spPr>
            <a:xfrm rot="-600000">
              <a:off x="1495585500" y="562866475"/>
              <a:ext cx="581153426" cy="138068979"/>
            </a:xfrm>
            <a:custGeom>
              <a:avLst/>
              <a:gdLst/>
              <a:ahLst/>
              <a:cxnLst/>
              <a:rect l="l" t="t" r="r" b="b"/>
              <a:pathLst>
                <a:path w="10000" h="5291" extrusionOk="0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lt1">
                <a:alpha val="1961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8"/>
            <p:cNvSpPr/>
            <p:nvPr/>
          </p:nvSpPr>
          <p:spPr>
            <a:xfrm>
              <a:off x="80936812" y="584437757"/>
              <a:ext cx="1986422373" cy="1419725273"/>
            </a:xfrm>
            <a:custGeom>
              <a:avLst/>
              <a:gdLst/>
              <a:ahLst/>
              <a:cxnLst/>
              <a:rect l="l" t="t" r="r" b="b"/>
              <a:pathLst>
                <a:path w="7104" h="2856" extrusionOk="0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8"/>
            <p:cNvSpPr/>
            <p:nvPr/>
          </p:nvSpPr>
          <p:spPr>
            <a:xfrm>
              <a:off x="0" y="496946"/>
              <a:ext cx="2147483645" cy="2146986662"/>
            </a:xfrm>
            <a:custGeom>
              <a:avLst/>
              <a:gdLst/>
              <a:ahLst/>
              <a:cxnLst/>
              <a:rect l="l" t="t" r="r" b="b"/>
              <a:pathLst>
                <a:path w="15356" h="8638" extrusionOk="0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4" name="Google Shape;104;p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rgbClr val="3C847D"/>
          </a:solidFill>
          <a:ln>
            <a:noFill/>
          </a:ln>
          <a:effectLst>
            <a:outerShdw blurRad="63500" dist="20000" dir="5400000">
              <a:srgbClr val="000000">
                <a:alpha val="4196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8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761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07" name="Google Shape;107;p8"/>
          <p:cNvSpPr txBox="1">
            <a:spLocks noGrp="1"/>
          </p:cNvSpPr>
          <p:nvPr>
            <p:ph type="sldNum" idx="12"/>
          </p:nvPr>
        </p:nvSpPr>
        <p:spPr>
          <a:xfrm>
            <a:off x="10352087" y="295275"/>
            <a:ext cx="838200" cy="7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"/>
          <p:cNvSpPr/>
          <p:nvPr/>
        </p:nvSpPr>
        <p:spPr>
          <a:xfrm>
            <a:off x="0" y="1587"/>
            <a:ext cx="12192011" cy="6856413"/>
          </a:xfrm>
          <a:custGeom>
            <a:avLst/>
            <a:gdLst/>
            <a:ahLst/>
            <a:cxnLst/>
            <a:rect l="l" t="t" r="r" b="b"/>
            <a:pathLst>
              <a:path w="15356" h="8638" extrusionOk="0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rgbClr val="3C847D"/>
          </a:solidFill>
          <a:ln>
            <a:noFill/>
          </a:ln>
          <a:effectLst>
            <a:outerShdw blurRad="63500" dist="20000" dir="5400000">
              <a:srgbClr val="000000">
                <a:alpha val="4196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0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6" name="Google Shape;116;p10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761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17" name="Google Shape;117;p10"/>
          <p:cNvSpPr txBox="1">
            <a:spLocks noGrp="1"/>
          </p:cNvSpPr>
          <p:nvPr>
            <p:ph type="sldNum" idx="12"/>
          </p:nvPr>
        </p:nvSpPr>
        <p:spPr>
          <a:xfrm>
            <a:off x="10352087" y="295275"/>
            <a:ext cx="838200" cy="7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oogle Shape;121;p12"/>
          <p:cNvGrpSpPr/>
          <p:nvPr/>
        </p:nvGrpSpPr>
        <p:grpSpPr>
          <a:xfrm>
            <a:off x="0" y="0"/>
            <a:ext cx="11612880" cy="6532245"/>
            <a:chOff x="0" y="0"/>
            <a:chExt cx="2147483647" cy="2147483646"/>
          </a:xfrm>
        </p:grpSpPr>
        <p:sp>
          <p:nvSpPr>
            <p:cNvPr id="122" name="Google Shape;122;p12"/>
            <p:cNvSpPr/>
            <p:nvPr/>
          </p:nvSpPr>
          <p:spPr>
            <a:xfrm>
              <a:off x="0" y="0"/>
              <a:ext cx="2147483647" cy="2147483607"/>
            </a:xfrm>
            <a:prstGeom prst="rect">
              <a:avLst/>
            </a:prstGeom>
            <a:gradFill>
              <a:gsLst>
                <a:gs pos="0">
                  <a:srgbClr val="122F46"/>
                </a:gs>
                <a:gs pos="50000">
                  <a:srgbClr val="1F4768"/>
                </a:gs>
                <a:gs pos="100000">
                  <a:srgbClr val="27577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3" name="Google Shape;123;p12"/>
            <p:cNvGrpSpPr/>
            <p:nvPr/>
          </p:nvGrpSpPr>
          <p:grpSpPr>
            <a:xfrm>
              <a:off x="0" y="836086951"/>
              <a:ext cx="738734374" cy="1311396695"/>
              <a:chOff x="0" y="0"/>
              <a:chExt cx="2147483647" cy="2147483647"/>
            </a:xfrm>
          </p:grpSpPr>
          <p:pic>
            <p:nvPicPr>
              <p:cNvPr id="124" name="Google Shape;124;p12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0"/>
                <a:ext cx="2147483647" cy="2147483582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25" name="Google Shape;125;p12"/>
              <p:cNvSpPr/>
              <p:nvPr/>
            </p:nvSpPr>
            <p:spPr>
              <a:xfrm>
                <a:off x="314263276" y="313157767"/>
                <a:ext cx="1517396470" cy="15196051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6" name="Google Shape;126;p12"/>
            <p:cNvGrpSpPr/>
            <p:nvPr/>
          </p:nvGrpSpPr>
          <p:grpSpPr>
            <a:xfrm>
              <a:off x="0" y="906715261"/>
              <a:ext cx="416611827" cy="740643235"/>
              <a:chOff x="0" y="0"/>
              <a:chExt cx="2147483647" cy="2147483647"/>
            </a:xfrm>
          </p:grpSpPr>
          <p:pic>
            <p:nvPicPr>
              <p:cNvPr id="127" name="Google Shape;127;p12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0" y="114"/>
                <a:ext cx="2147483647" cy="214748364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28" name="Google Shape;128;p12"/>
              <p:cNvSpPr/>
              <p:nvPr/>
            </p:nvSpPr>
            <p:spPr>
              <a:xfrm>
                <a:off x="314086261" y="314086376"/>
                <a:ext cx="1516543747" cy="15165437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9" name="Google Shape;129;p12"/>
            <p:cNvGrpSpPr/>
            <p:nvPr/>
          </p:nvGrpSpPr>
          <p:grpSpPr>
            <a:xfrm>
              <a:off x="1516123543" y="1838245928"/>
              <a:ext cx="175019895" cy="309237718"/>
              <a:chOff x="0" y="0"/>
              <a:chExt cx="2147483374" cy="2147483646"/>
            </a:xfrm>
          </p:grpSpPr>
          <p:pic>
            <p:nvPicPr>
              <p:cNvPr id="130" name="Google Shape;130;p12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-1089" y="273"/>
                <a:ext cx="2147483647" cy="2147483099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1" name="Google Shape;131;p12"/>
              <p:cNvSpPr/>
              <p:nvPr/>
            </p:nvSpPr>
            <p:spPr>
              <a:xfrm>
                <a:off x="316681255" y="308834486"/>
                <a:ext cx="1513842389" cy="15231867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2" name="Google Shape;132;p12"/>
            <p:cNvGrpSpPr/>
            <p:nvPr/>
          </p:nvGrpSpPr>
          <p:grpSpPr>
            <a:xfrm>
              <a:off x="1516123543" y="524940437"/>
              <a:ext cx="497142353" cy="883808927"/>
              <a:chOff x="0" y="0"/>
              <a:chExt cx="2147483167" cy="2147483647"/>
            </a:xfrm>
          </p:grpSpPr>
          <p:pic>
            <p:nvPicPr>
              <p:cNvPr id="133" name="Google Shape;133;p12"/>
              <p:cNvPicPr preferRelativeResize="0"/>
              <p:nvPr/>
            </p:nvPicPr>
            <p:blipFill rotWithShape="1">
              <a:blip r:embed="rId6">
                <a:alphaModFix/>
              </a:blip>
              <a:srcRect/>
              <a:stretch/>
            </p:blipFill>
            <p:spPr>
              <a:xfrm>
                <a:off x="-383" y="0"/>
                <a:ext cx="2147483647" cy="2147483359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4" name="Google Shape;134;p12"/>
              <p:cNvSpPr/>
              <p:nvPr/>
            </p:nvSpPr>
            <p:spPr>
              <a:xfrm>
                <a:off x="315262871" y="314152359"/>
                <a:ext cx="1516859698" cy="15168594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5" name="Google Shape;135;p12"/>
            <p:cNvGrpSpPr/>
            <p:nvPr/>
          </p:nvGrpSpPr>
          <p:grpSpPr>
            <a:xfrm>
              <a:off x="1408749272" y="1908874"/>
              <a:ext cx="282394166" cy="502033945"/>
              <a:chOff x="0" y="0"/>
              <a:chExt cx="2147483647" cy="2147483646"/>
            </a:xfrm>
          </p:grpSpPr>
          <p:pic>
            <p:nvPicPr>
              <p:cNvPr id="136" name="Google Shape;136;p12"/>
              <p:cNvPicPr preferRelativeResize="0"/>
              <p:nvPr/>
            </p:nvPicPr>
            <p:blipFill rotWithShape="1">
              <a:blip r:embed="rId7">
                <a:alphaModFix/>
              </a:blip>
              <a:srcRect/>
              <a:stretch/>
            </p:blipFill>
            <p:spPr>
              <a:xfrm>
                <a:off x="0" y="0"/>
                <a:ext cx="2147483140" cy="2147483646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7" name="Google Shape;137;p12"/>
              <p:cNvSpPr/>
              <p:nvPr/>
            </p:nvSpPr>
            <p:spPr>
              <a:xfrm>
                <a:off x="315849522" y="317065824"/>
                <a:ext cx="1515612561" cy="15156129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8" name="Google Shape;138;p12"/>
            <p:cNvSpPr/>
            <p:nvPr/>
          </p:nvSpPr>
          <p:spPr>
            <a:xfrm rot="-600000">
              <a:off x="1495585500" y="1310508916"/>
              <a:ext cx="581153426" cy="138068979"/>
            </a:xfrm>
            <a:custGeom>
              <a:avLst/>
              <a:gdLst/>
              <a:ahLst/>
              <a:cxnLst/>
              <a:rect l="l" t="t" r="r" b="b"/>
              <a:pathLst>
                <a:path w="10000" h="5291" extrusionOk="0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lt1">
                <a:alpha val="1961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2"/>
            <p:cNvSpPr/>
            <p:nvPr/>
          </p:nvSpPr>
          <p:spPr>
            <a:xfrm>
              <a:off x="80250928" y="1328258692"/>
              <a:ext cx="1986422373" cy="731848195"/>
            </a:xfrm>
            <a:custGeom>
              <a:avLst/>
              <a:gdLst/>
              <a:ahLst/>
              <a:cxnLst/>
              <a:rect l="l" t="t" r="r" b="b"/>
              <a:pathLst>
                <a:path w="10000" h="8000" extrusionOk="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2"/>
            <p:cNvSpPr/>
            <p:nvPr/>
          </p:nvSpPr>
          <p:spPr>
            <a:xfrm>
              <a:off x="0" y="496946"/>
              <a:ext cx="2147483645" cy="2146986662"/>
            </a:xfrm>
            <a:custGeom>
              <a:avLst/>
              <a:gdLst/>
              <a:ahLst/>
              <a:cxnLst/>
              <a:rect l="l" t="t" r="r" b="b"/>
              <a:pathLst>
                <a:path w="15356" h="8638" extrusionOk="0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1" name="Google Shape;141;p12"/>
          <p:cNvSpPr txBox="1"/>
          <p:nvPr/>
        </p:nvSpPr>
        <p:spPr>
          <a:xfrm>
            <a:off x="920750" y="646112"/>
            <a:ext cx="8016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C2FF"/>
              </a:buClr>
              <a:buSzPts val="9600"/>
              <a:buFont typeface="Arial"/>
              <a:buNone/>
            </a:pPr>
            <a:r>
              <a:rPr lang="en-US" sz="9600" b="0" i="0" u="none">
                <a:solidFill>
                  <a:srgbClr val="A3C2FF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42" name="Google Shape;142;p12"/>
          <p:cNvSpPr txBox="1"/>
          <p:nvPr/>
        </p:nvSpPr>
        <p:spPr>
          <a:xfrm>
            <a:off x="9923462" y="2652712"/>
            <a:ext cx="6525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C2FF"/>
              </a:buClr>
              <a:buSzPts val="9600"/>
              <a:buFont typeface="Arial"/>
              <a:buNone/>
            </a:pPr>
            <a:r>
              <a:rPr lang="en-US" sz="9600" b="0" i="0" u="none">
                <a:solidFill>
                  <a:srgbClr val="A3C2FF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  <p:sp>
        <p:nvSpPr>
          <p:cNvPr id="143" name="Google Shape;143;p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rgbClr val="3C847D"/>
          </a:solidFill>
          <a:ln>
            <a:noFill/>
          </a:ln>
          <a:effectLst>
            <a:outerShdw blurRad="63500" dist="20000" dir="5400000">
              <a:srgbClr val="000000">
                <a:alpha val="4196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2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5" name="Google Shape;145;p12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761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46" name="Google Shape;146;p12"/>
          <p:cNvSpPr txBox="1">
            <a:spLocks noGrp="1"/>
          </p:cNvSpPr>
          <p:nvPr>
            <p:ph type="sldNum" idx="12"/>
          </p:nvPr>
        </p:nvSpPr>
        <p:spPr>
          <a:xfrm>
            <a:off x="10352087" y="295275"/>
            <a:ext cx="838200" cy="7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2400" b="0" i="0" u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4"/>
          <p:cNvSpPr txBox="1">
            <a:spLocks noGrp="1"/>
          </p:cNvSpPr>
          <p:nvPr>
            <p:ph type="ctrTitle"/>
          </p:nvPr>
        </p:nvSpPr>
        <p:spPr>
          <a:xfrm>
            <a:off x="626155" y="2344963"/>
            <a:ext cx="10290300" cy="17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 algn="ctr">
              <a:buClr>
                <a:schemeClr val="lt2"/>
              </a:buClr>
              <a:buSzPts val="3600"/>
            </a:pPr>
            <a:r>
              <a:rPr lang="en-US" sz="3600" b="1" i="0" u="none" dirty="0" err="1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Ciência</a:t>
            </a:r>
            <a:r>
              <a:rPr lang="en-US" sz="3600" b="1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 da </a:t>
            </a:r>
            <a:r>
              <a:rPr lang="en-US" sz="3600" b="1" i="0" u="none" dirty="0" err="1" smtClean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Computação</a:t>
            </a:r>
            <a:r>
              <a:rPr lang="en-US" sz="3600" b="1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3600" b="1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600" b="1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br>
              <a:rPr lang="en-US" sz="3600" b="1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pt-BR" sz="2800" b="1" dirty="0"/>
              <a:t>IMPLEMENTAÇÃO DE SERVIDOR DE DNS RECURSIVO COM </a:t>
            </a:r>
            <a:r>
              <a:rPr lang="pt-BR" sz="2800" b="1" i="1" dirty="0"/>
              <a:t>SOFTWARE UNBOUND </a:t>
            </a:r>
            <a:r>
              <a:rPr lang="pt-BR" sz="2800" b="1" dirty="0"/>
              <a:t>E ANÁLISE DE DESEMPENHO COMPARATIVA: ESTUDO DE CASO EM UM PROVEDOR DE </a:t>
            </a:r>
            <a:r>
              <a:rPr lang="pt-BR" sz="2800" b="1" i="1" dirty="0"/>
              <a:t>INTERNET </a:t>
            </a:r>
            <a:endParaRPr sz="2800" dirty="0"/>
          </a:p>
        </p:txBody>
      </p:sp>
      <p:pic>
        <p:nvPicPr>
          <p:cNvPr id="155" name="Google Shape;155;p14" descr="logorede_BRANC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90240" y="488708"/>
            <a:ext cx="2414586" cy="847725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4"/>
          <p:cNvSpPr txBox="1"/>
          <p:nvPr/>
        </p:nvSpPr>
        <p:spPr>
          <a:xfrm>
            <a:off x="626155" y="5019222"/>
            <a:ext cx="8826600" cy="92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abin"/>
              <a:buNone/>
            </a:pPr>
            <a:r>
              <a:rPr lang="en-US" sz="2400" b="1" i="0" u="none" dirty="0" err="1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Autor</a:t>
            </a:r>
            <a:r>
              <a:rPr lang="en-US" sz="2400" b="1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: </a:t>
            </a:r>
            <a:r>
              <a:rPr lang="en-US" sz="2400" b="1" i="0" u="none" dirty="0" err="1" smtClean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Jefte</a:t>
            </a:r>
            <a:r>
              <a:rPr lang="en-US" sz="2400" b="1" i="0" u="none" dirty="0" smtClean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 de Lima Ferreira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abin"/>
              <a:buNone/>
            </a:pPr>
            <a:r>
              <a:rPr lang="en-US" sz="2400" b="1" i="0" u="none" dirty="0" err="1" smtClean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Orientador</a:t>
            </a:r>
            <a:r>
              <a:rPr lang="en-US" sz="2400" b="1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: </a:t>
            </a:r>
            <a:r>
              <a:rPr lang="en-US" sz="2400" b="1" i="0" u="none" dirty="0" smtClean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Hudson Silva de Souza</a:t>
            </a:r>
            <a:r>
              <a:rPr lang="en-US" sz="2400" b="1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2400" b="1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2400" b="1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2400" b="1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2400" b="1" i="0" u="none" dirty="0" err="1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Caratinga</a:t>
            </a:r>
            <a:r>
              <a:rPr lang="en-US" sz="2400" b="1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, </a:t>
            </a:r>
            <a:r>
              <a:rPr lang="en-US" sz="2400" b="1" i="0" u="none" dirty="0" smtClean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2018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91;p20"/>
          <p:cNvSpPr txBox="1">
            <a:spLocks/>
          </p:cNvSpPr>
          <p:nvPr/>
        </p:nvSpPr>
        <p:spPr>
          <a:xfrm>
            <a:off x="1166586" y="613908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dirty="0" err="1" smtClean="0"/>
              <a:t>Metodologia</a:t>
            </a:r>
            <a:endParaRPr lang="en-US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125" y="1321908"/>
            <a:ext cx="7180245" cy="5053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15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91;p20"/>
          <p:cNvSpPr txBox="1">
            <a:spLocks/>
          </p:cNvSpPr>
          <p:nvPr/>
        </p:nvSpPr>
        <p:spPr>
          <a:xfrm>
            <a:off x="1166586" y="613908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dirty="0" err="1" smtClean="0"/>
              <a:t>Metodologia</a:t>
            </a:r>
            <a:endParaRPr lang="en-US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0021" y="1411513"/>
            <a:ext cx="5967053" cy="5060143"/>
          </a:xfrm>
          <a:prstGeom prst="rect">
            <a:avLst/>
          </a:prstGeom>
        </p:spPr>
      </p:pic>
      <p:sp>
        <p:nvSpPr>
          <p:cNvPr id="6" name="Espaço Reservado para Texto 1"/>
          <p:cNvSpPr>
            <a:spLocks noGrp="1"/>
          </p:cNvSpPr>
          <p:nvPr>
            <p:ph type="body" idx="1"/>
          </p:nvPr>
        </p:nvSpPr>
        <p:spPr>
          <a:xfrm>
            <a:off x="945294" y="2233385"/>
            <a:ext cx="3572277" cy="3416400"/>
          </a:xfrm>
        </p:spPr>
        <p:txBody>
          <a:bodyPr/>
          <a:lstStyle/>
          <a:p>
            <a:r>
              <a:rPr lang="pt-BR" sz="2000" dirty="0"/>
              <a:t>20% Projeto </a:t>
            </a:r>
            <a:r>
              <a:rPr lang="pt-BR" sz="2000" dirty="0" smtClean="0"/>
              <a:t>Google</a:t>
            </a:r>
          </a:p>
          <a:p>
            <a:endParaRPr lang="pt-BR" sz="2000" dirty="0"/>
          </a:p>
          <a:p>
            <a:r>
              <a:rPr lang="pt-BR" sz="2000" i="1" dirty="0" err="1" smtClean="0"/>
              <a:t>Opensource</a:t>
            </a:r>
            <a:endParaRPr lang="pt-BR" sz="2000" i="1" dirty="0" smtClean="0"/>
          </a:p>
          <a:p>
            <a:endParaRPr lang="pt-BR" sz="2000" i="1" dirty="0"/>
          </a:p>
          <a:p>
            <a:r>
              <a:rPr lang="pt-BR" sz="2000" dirty="0"/>
              <a:t>Resultados em formato </a:t>
            </a:r>
            <a:r>
              <a:rPr lang="pt-BR" sz="2000" dirty="0" err="1"/>
              <a:t>csv</a:t>
            </a:r>
            <a:r>
              <a:rPr lang="pt-B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620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91;p20"/>
          <p:cNvSpPr txBox="1">
            <a:spLocks/>
          </p:cNvSpPr>
          <p:nvPr/>
        </p:nvSpPr>
        <p:spPr>
          <a:xfrm>
            <a:off x="1166586" y="613908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dirty="0" err="1" smtClean="0"/>
              <a:t>Metodologia</a:t>
            </a:r>
            <a:endParaRPr lang="en-US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418" y="2155801"/>
            <a:ext cx="7981668" cy="4484484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8839199" y="1512759"/>
            <a:ext cx="2547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1.000 Consultas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60461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91;p20"/>
          <p:cNvSpPr txBox="1">
            <a:spLocks/>
          </p:cNvSpPr>
          <p:nvPr/>
        </p:nvSpPr>
        <p:spPr>
          <a:xfrm>
            <a:off x="1166586" y="613908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dirty="0" err="1" smtClean="0"/>
              <a:t>Metodologia</a:t>
            </a:r>
            <a:endParaRPr lang="en-US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614234"/>
            <a:ext cx="7796652" cy="4493986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8839199" y="1512759"/>
            <a:ext cx="2547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1.000 Consultas</a:t>
            </a:r>
            <a:endParaRPr lang="pt-BR" sz="2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9753599" y="5646555"/>
            <a:ext cx="2286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/>
              <a:t>a</a:t>
            </a:r>
            <a:r>
              <a:rPr lang="pt-BR" sz="1800" dirty="0" smtClean="0"/>
              <a:t>dx.doctum.edu.br</a:t>
            </a:r>
          </a:p>
          <a:p>
            <a:r>
              <a:rPr lang="pt-BR" sz="1800" dirty="0"/>
              <a:t>v</a:t>
            </a:r>
            <a:r>
              <a:rPr lang="pt-BR" sz="1800" dirty="0" smtClean="0"/>
              <a:t>est.doctum.edu.br</a:t>
            </a:r>
          </a:p>
          <a:p>
            <a:r>
              <a:rPr lang="pt-BR" sz="1800" dirty="0"/>
              <a:t>t</a:t>
            </a:r>
            <a:r>
              <a:rPr lang="pt-BR" sz="1800" dirty="0" smtClean="0"/>
              <a:t>este.doctum.edu.br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72805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91;p20"/>
          <p:cNvSpPr txBox="1">
            <a:spLocks/>
          </p:cNvSpPr>
          <p:nvPr/>
        </p:nvSpPr>
        <p:spPr>
          <a:xfrm>
            <a:off x="1166586" y="613908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dirty="0" err="1" smtClean="0"/>
              <a:t>Metodologia</a:t>
            </a:r>
            <a:endParaRPr lang="en-US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264" y="1759805"/>
            <a:ext cx="6068272" cy="3991532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8839199" y="1512759"/>
            <a:ext cx="2547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1.000 Consultas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36745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1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b="0" i="0" u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Análise de resultados</a:t>
            </a:r>
            <a:endParaRPr/>
          </a:p>
        </p:txBody>
      </p:sp>
      <p:sp>
        <p:nvSpPr>
          <p:cNvPr id="198" name="Google Shape;198;p21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824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pt-BR" sz="2000" b="0" i="0" u="none" dirty="0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Resultados dos testes </a:t>
            </a:r>
            <a:r>
              <a:rPr lang="pt-BR" sz="2000" b="0" i="1" u="none" dirty="0" smtClean="0">
                <a:solidFill>
                  <a:srgbClr val="404040"/>
                </a:solidFill>
                <a:sym typeface="Cabin"/>
              </a:rPr>
              <a:t>Top </a:t>
            </a:r>
            <a:r>
              <a:rPr lang="pt-BR" sz="2000" b="0" i="1" u="none" dirty="0" err="1" smtClean="0">
                <a:solidFill>
                  <a:srgbClr val="404040"/>
                </a:solidFill>
                <a:sym typeface="Cabin"/>
              </a:rPr>
              <a:t>Alexa</a:t>
            </a:r>
            <a:r>
              <a:rPr lang="pt-BR" sz="2000" b="0" i="1" u="none" dirty="0" smtClean="0">
                <a:solidFill>
                  <a:srgbClr val="404040"/>
                </a:solidFill>
                <a:sym typeface="Cabin"/>
              </a:rPr>
              <a:t> </a:t>
            </a:r>
            <a:r>
              <a:rPr lang="pt-BR" sz="2000" b="0" i="1" u="none" dirty="0" err="1" smtClean="0">
                <a:solidFill>
                  <a:srgbClr val="404040"/>
                </a:solidFill>
                <a:sym typeface="Cabin"/>
              </a:rPr>
              <a:t>Rank</a:t>
            </a:r>
            <a:endParaRPr i="1" dirty="0"/>
          </a:p>
          <a:p>
            <a:pPr marL="342900" lvl="0" indent="-342900">
              <a:buSzPts val="1600"/>
            </a:pPr>
            <a:r>
              <a:rPr lang="pt-BR" sz="2000" dirty="0"/>
              <a:t>Resultados dos testes </a:t>
            </a:r>
            <a:r>
              <a:rPr lang="pt-BR" sz="2000" i="1" dirty="0" smtClean="0"/>
              <a:t>Cache Miss</a:t>
            </a:r>
          </a:p>
          <a:p>
            <a:pPr marL="342900" lvl="0" indent="-342900">
              <a:buSzPts val="1600"/>
            </a:pPr>
            <a:r>
              <a:rPr lang="pt-BR" sz="2000" dirty="0"/>
              <a:t>Resultados dos </a:t>
            </a:r>
            <a:r>
              <a:rPr lang="pt-BR" sz="2000" dirty="0" smtClean="0"/>
              <a:t>testes </a:t>
            </a:r>
            <a:r>
              <a:rPr lang="pt-BR" sz="2000" i="1" dirty="0" smtClean="0"/>
              <a:t>Cache Hit</a:t>
            </a:r>
            <a:endParaRPr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3746646743"/>
              </p:ext>
            </p:extLst>
          </p:nvPr>
        </p:nvGraphicFramePr>
        <p:xfrm>
          <a:off x="1073149" y="1959428"/>
          <a:ext cx="7380829" cy="4332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</p:spPr>
        <p:txBody>
          <a:bodyPr/>
          <a:lstStyle/>
          <a:p>
            <a:r>
              <a:rPr lang="pt-BR" dirty="0" smtClean="0"/>
              <a:t>Resultado do teste </a:t>
            </a:r>
            <a:r>
              <a:rPr lang="pt-BR" i="1" dirty="0" smtClean="0"/>
              <a:t>Top </a:t>
            </a:r>
            <a:r>
              <a:rPr lang="pt-BR" i="1" dirty="0" err="1" smtClean="0"/>
              <a:t>Alexa</a:t>
            </a:r>
            <a:r>
              <a:rPr lang="pt-BR" i="1" dirty="0" smtClean="0"/>
              <a:t> </a:t>
            </a:r>
            <a:r>
              <a:rPr lang="pt-BR" i="1" dirty="0" err="1" smtClean="0"/>
              <a:t>Rank</a:t>
            </a:r>
            <a:endParaRPr lang="pt-BR" i="1" dirty="0"/>
          </a:p>
        </p:txBody>
      </p:sp>
      <p:sp>
        <p:nvSpPr>
          <p:cNvPr id="2" name="CaixaDeTexto 1"/>
          <p:cNvSpPr txBox="1"/>
          <p:nvPr/>
        </p:nvSpPr>
        <p:spPr>
          <a:xfrm>
            <a:off x="9122228" y="3494313"/>
            <a:ext cx="2677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 smtClean="0"/>
              <a:t>54,83%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45878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 do teste </a:t>
            </a:r>
            <a:r>
              <a:rPr lang="pt-BR" i="1" dirty="0" smtClean="0"/>
              <a:t>Cache Miss</a:t>
            </a:r>
            <a:endParaRPr lang="pt-BR" i="1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3118531279"/>
              </p:ext>
            </p:extLst>
          </p:nvPr>
        </p:nvGraphicFramePr>
        <p:xfrm>
          <a:off x="1155700" y="1959430"/>
          <a:ext cx="7728858" cy="4463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9122228" y="3494313"/>
            <a:ext cx="2677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 smtClean="0"/>
              <a:t>75,07%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351069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 do teste </a:t>
            </a:r>
            <a:r>
              <a:rPr lang="pt-BR" i="1" dirty="0" smtClean="0"/>
              <a:t>Cache Hit</a:t>
            </a:r>
            <a:endParaRPr lang="pt-BR" i="1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244877561"/>
              </p:ext>
            </p:extLst>
          </p:nvPr>
        </p:nvGraphicFramePr>
        <p:xfrm>
          <a:off x="1251857" y="1828799"/>
          <a:ext cx="7641772" cy="4408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9122228" y="3494313"/>
            <a:ext cx="2677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 smtClean="0"/>
              <a:t>85,5%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6831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6"/>
          <p:cNvSpPr txBox="1">
            <a:spLocks noGrp="1"/>
          </p:cNvSpPr>
          <p:nvPr>
            <p:ph type="title"/>
          </p:nvPr>
        </p:nvSpPr>
        <p:spPr>
          <a:xfrm>
            <a:off x="337456" y="401182"/>
            <a:ext cx="4777329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Cabin"/>
              <a:buNone/>
            </a:pPr>
            <a:r>
              <a:rPr lang="en-US" sz="4400" b="0" i="0" u="none" dirty="0" err="1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Conclusão</a:t>
            </a:r>
            <a:r>
              <a:rPr lang="en-US" sz="4400" b="0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 dirty="0"/>
          </a:p>
        </p:txBody>
      </p:sp>
      <p:sp>
        <p:nvSpPr>
          <p:cNvPr id="3" name="Google Shape;291;p37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824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pt-BR" sz="2000" b="0" i="1" u="none" dirty="0" err="1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Unbound</a:t>
            </a:r>
            <a:r>
              <a:rPr lang="pt-BR" sz="2000" b="0" i="0" u="none" dirty="0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 foi superior ao BIND em todas as demandas de um servidor de DNS Cache Recursivo</a:t>
            </a: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endParaRPr lang="pt-BR" sz="2000" b="0" i="0" u="none" dirty="0" smtClean="0">
              <a:solidFill>
                <a:srgbClr val="404040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pt-BR" sz="2000" dirty="0" smtClean="0"/>
              <a:t>Além do desempenho, o </a:t>
            </a:r>
            <a:r>
              <a:rPr lang="pt-BR" sz="2000" i="1" dirty="0" err="1" smtClean="0"/>
              <a:t>Unbound</a:t>
            </a:r>
            <a:r>
              <a:rPr lang="pt-BR" sz="2000" dirty="0" smtClean="0"/>
              <a:t> trouxe maior segurança para o serviço de DNS ofertado pela empresa, utilizando o DNSSEC.</a:t>
            </a: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endParaRPr lang="pt-BR" sz="2000" b="0" i="0" u="none" dirty="0">
              <a:solidFill>
                <a:srgbClr val="404040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pt-BR" sz="2000" dirty="0" smtClean="0"/>
              <a:t>O que possibilitou a empresa a utiliza-lo como DNS Primário.</a:t>
            </a:r>
            <a:endParaRPr lang="pt-BR" sz="2000" b="0" i="0" u="none" dirty="0" smtClean="0">
              <a:solidFill>
                <a:srgbClr val="404040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endParaRPr lang="pt-BR" sz="2000" dirty="0"/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pt-BR" sz="2000" dirty="0" smtClean="0"/>
              <a:t>Realizou-se melhorias utilizando softwares </a:t>
            </a:r>
            <a:r>
              <a:rPr lang="pt-BR" sz="2000" i="1" dirty="0" err="1" smtClean="0"/>
              <a:t>opensource</a:t>
            </a:r>
            <a:r>
              <a:rPr lang="pt-BR" sz="2000" dirty="0" smtClean="0"/>
              <a:t>.</a:t>
            </a:r>
            <a:endParaRPr dirty="0"/>
          </a:p>
          <a:p>
            <a:pPr marL="342900" marR="0" lvl="0" indent="-2413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endParaRPr sz="2000" b="0" i="0" u="none" dirty="0">
              <a:solidFill>
                <a:srgbClr val="404040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5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b="0" i="0" u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Agenda</a:t>
            </a:r>
            <a:endParaRPr/>
          </a:p>
        </p:txBody>
      </p:sp>
      <p:sp>
        <p:nvSpPr>
          <p:cNvPr id="162" name="Google Shape;162;p15"/>
          <p:cNvSpPr txBox="1">
            <a:spLocks noGrp="1"/>
          </p:cNvSpPr>
          <p:nvPr>
            <p:ph type="body" idx="1"/>
          </p:nvPr>
        </p:nvSpPr>
        <p:spPr>
          <a:xfrm>
            <a:off x="1123950" y="2016125"/>
            <a:ext cx="8824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2000" b="0" i="0" u="none" strike="noStrike" cap="none" dirty="0" err="1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Introdução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2000" b="0" i="0" u="none" strike="noStrike" cap="none" dirty="0" err="1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Referencial</a:t>
            </a:r>
            <a:r>
              <a:rPr lang="en-US" sz="2000" b="0" i="0" u="none" strike="noStrike" cap="none" dirty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2000" b="0" i="0" u="none" strike="noStrike" cap="none" dirty="0" err="1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teórico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2000" b="0" i="0" u="none" strike="noStrike" cap="none" dirty="0" err="1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Objetivo</a:t>
            </a:r>
            <a:r>
              <a:rPr lang="en-US" sz="2000" b="0" i="0" u="none" strike="noStrike" cap="none" dirty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2000" b="0" i="0" u="none" strike="noStrike" cap="none" dirty="0" err="1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geral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2000" b="0" i="0" u="none" strike="noStrike" cap="none" dirty="0" err="1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Metodologia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2000" b="0" i="0" u="none" strike="noStrike" cap="none" dirty="0" err="1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Análise</a:t>
            </a:r>
            <a:r>
              <a:rPr lang="en-US" sz="2000" b="0" i="0" u="none" strike="noStrike" cap="none" dirty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 dos </a:t>
            </a:r>
            <a:r>
              <a:rPr lang="en-US" sz="2000" b="0" i="0" u="none" strike="noStrike" cap="none" dirty="0" err="1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resultados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2000" b="0" i="0" u="none" strike="noStrike" cap="none" dirty="0" err="1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Conclusão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2000" b="0" i="0" u="none" strike="noStrike" cap="none" dirty="0" err="1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Trabalhos</a:t>
            </a:r>
            <a:r>
              <a:rPr lang="en-US" sz="2000" b="0" i="0" u="none" strike="noStrike" cap="none" dirty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2000" dirty="0" err="1"/>
              <a:t>f</a:t>
            </a:r>
            <a:r>
              <a:rPr lang="en-US" sz="2000" b="0" i="0" u="none" strike="noStrike" cap="none" dirty="0" err="1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uturos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2000" b="0" i="0" u="none" strike="noStrike" cap="none" dirty="0" err="1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Principais</a:t>
            </a:r>
            <a:r>
              <a:rPr lang="en-US" sz="2000" b="0" i="0" u="none" strike="noStrike" cap="none" dirty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2000" dirty="0" err="1"/>
              <a:t>r</a:t>
            </a:r>
            <a:r>
              <a:rPr lang="en-US" sz="2000" b="0" i="0" u="none" strike="noStrike" cap="none" dirty="0" err="1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eferências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 strike="noStrike" cap="none" dirty="0">
              <a:solidFill>
                <a:srgbClr val="404040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42900" marR="0" lvl="0" indent="-2514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 dirty="0">
              <a:solidFill>
                <a:srgbClr val="404040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7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Cabin"/>
              <a:buNone/>
            </a:pPr>
            <a:r>
              <a:rPr lang="en-US" sz="3200" b="0" i="0" u="none" dirty="0" err="1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Trabalhos</a:t>
            </a:r>
            <a:r>
              <a:rPr lang="en-US" sz="3200" b="0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dirty="0" err="1"/>
              <a:t>f</a:t>
            </a:r>
            <a:r>
              <a:rPr lang="en-US" sz="3200" b="0" i="0" u="none" dirty="0" err="1" smtClean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uturos</a:t>
            </a:r>
            <a:endParaRPr dirty="0"/>
          </a:p>
        </p:txBody>
      </p:sp>
      <p:sp>
        <p:nvSpPr>
          <p:cNvPr id="291" name="Google Shape;291;p37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824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pt-BR" sz="2000" b="0" i="0" u="none" dirty="0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Reavaliar as métricas e mensurar o desempenho do servidor após 1 ano.</a:t>
            </a:r>
            <a:endParaRPr dirty="0"/>
          </a:p>
          <a:p>
            <a:pPr marL="342900" lvl="0" indent="-342900" algn="just">
              <a:buSzPts val="1600"/>
            </a:pPr>
            <a:r>
              <a:rPr lang="pt-BR" sz="2000" dirty="0" smtClean="0"/>
              <a:t>Realizar a </a:t>
            </a:r>
            <a:r>
              <a:rPr lang="pt-BR" sz="2000" dirty="0"/>
              <a:t>implementação do serviço de DNS com a técnica ECMP (</a:t>
            </a:r>
            <a:r>
              <a:rPr lang="pt-BR" sz="2000" i="1" dirty="0" err="1"/>
              <a:t>Equal-Cost</a:t>
            </a:r>
            <a:r>
              <a:rPr lang="pt-BR" sz="2000" i="1" dirty="0"/>
              <a:t> </a:t>
            </a:r>
            <a:r>
              <a:rPr lang="pt-BR" sz="2000" i="1" dirty="0" err="1"/>
              <a:t>Multi-Path</a:t>
            </a:r>
            <a:r>
              <a:rPr lang="pt-BR" sz="2000" i="1" dirty="0"/>
              <a:t> </a:t>
            </a:r>
            <a:r>
              <a:rPr lang="pt-BR" sz="2000" i="1" dirty="0" err="1"/>
              <a:t>Routing</a:t>
            </a:r>
            <a:r>
              <a:rPr lang="pt-BR" sz="2000" dirty="0"/>
              <a:t>), sendo uma estratégia de roteamento e balanceamento de carga, o que poderia possibilitar em um maior desempenho. </a:t>
            </a:r>
            <a:endParaRPr dirty="0"/>
          </a:p>
          <a:p>
            <a:pPr marL="342900" lvl="0" indent="-342900" algn="just">
              <a:buSzPts val="1600"/>
            </a:pPr>
            <a:r>
              <a:rPr lang="pt-BR" sz="2000" dirty="0"/>
              <a:t>Uma outra proposta, seria realizar um comparativo de desempenho com outros softwares de DNS que não são </a:t>
            </a:r>
            <a:r>
              <a:rPr lang="pt-BR" sz="2000" i="1" dirty="0" err="1"/>
              <a:t>opensource</a:t>
            </a:r>
            <a:r>
              <a:rPr lang="pt-BR" sz="2000" dirty="0"/>
              <a:t>. </a:t>
            </a:r>
            <a:endParaRPr dirty="0"/>
          </a:p>
          <a:p>
            <a:pPr marL="342900" marR="0" lvl="0" indent="-2413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endParaRPr sz="2000" b="0" i="0" u="none" dirty="0">
              <a:solidFill>
                <a:srgbClr val="404040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8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b="0" i="0" u="none" dirty="0" err="1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Principais</a:t>
            </a:r>
            <a:r>
              <a:rPr lang="en-US" sz="3600" b="0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600" b="0" i="0" u="none" dirty="0" err="1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referências</a:t>
            </a:r>
            <a:endParaRPr dirty="0"/>
          </a:p>
        </p:txBody>
      </p:sp>
      <p:sp>
        <p:nvSpPr>
          <p:cNvPr id="297" name="Google Shape;297;p38"/>
          <p:cNvSpPr txBox="1">
            <a:spLocks noGrp="1"/>
          </p:cNvSpPr>
          <p:nvPr>
            <p:ph type="body" idx="1"/>
          </p:nvPr>
        </p:nvSpPr>
        <p:spPr>
          <a:xfrm>
            <a:off x="1156013" y="1963511"/>
            <a:ext cx="8967701" cy="337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spcBef>
                <a:spcPts val="0"/>
              </a:spcBef>
              <a:buSzPts val="1600"/>
              <a:buNone/>
            </a:pPr>
            <a:r>
              <a:rPr lang="pt-BR" sz="2000" dirty="0"/>
              <a:t>KUROSE, James; ROSS, Keith. </a:t>
            </a:r>
            <a:r>
              <a:rPr lang="pt-BR" sz="2000" b="1" i="1" dirty="0"/>
              <a:t>Redes de Computadores e a Internet</a:t>
            </a:r>
            <a:r>
              <a:rPr lang="pt-BR" sz="2000" dirty="0"/>
              <a:t>. 6. Ed. São Paulo, 2014. </a:t>
            </a:r>
            <a:endParaRPr lang="pt-BR" sz="2000" dirty="0" smtClean="0"/>
          </a:p>
          <a:p>
            <a:pPr marL="0" lvl="0" indent="0" algn="just">
              <a:spcBef>
                <a:spcPts val="0"/>
              </a:spcBef>
              <a:buSzPts val="1600"/>
              <a:buNone/>
            </a:pPr>
            <a:endParaRPr lang="pt-BR" sz="2000" dirty="0"/>
          </a:p>
          <a:p>
            <a:pPr marL="0" lvl="0" indent="0" algn="just">
              <a:spcBef>
                <a:spcPts val="0"/>
              </a:spcBef>
              <a:buSzPts val="1600"/>
              <a:buNone/>
            </a:pPr>
            <a:r>
              <a:rPr lang="pt-BR" sz="2000" dirty="0" smtClean="0"/>
              <a:t>TANENBAUM</a:t>
            </a:r>
            <a:r>
              <a:rPr lang="pt-BR" sz="2000" dirty="0"/>
              <a:t>, Andrew. </a:t>
            </a:r>
            <a:r>
              <a:rPr lang="pt-BR" sz="2000" b="1" i="1" dirty="0"/>
              <a:t>Redes de Computadores</a:t>
            </a:r>
            <a:r>
              <a:rPr lang="pt-BR" sz="2000" b="1" dirty="0"/>
              <a:t>. 5. Ed. São Paulo</a:t>
            </a:r>
            <a:r>
              <a:rPr lang="pt-BR" sz="2000" dirty="0"/>
              <a:t>, 2011</a:t>
            </a:r>
            <a:r>
              <a:rPr lang="pt-BR" sz="2000" dirty="0" smtClean="0"/>
              <a:t>.</a:t>
            </a:r>
          </a:p>
          <a:p>
            <a:pPr marL="0" lvl="0" indent="0" algn="just">
              <a:spcBef>
                <a:spcPts val="0"/>
              </a:spcBef>
              <a:buSzPts val="1600"/>
              <a:buNone/>
            </a:pPr>
            <a:endParaRPr lang="pt-BR" sz="2000" dirty="0" smtClean="0"/>
          </a:p>
          <a:p>
            <a:pPr marL="0" lvl="0" indent="0" algn="just">
              <a:buSzPts val="1600"/>
              <a:buNone/>
            </a:pPr>
            <a:r>
              <a:rPr lang="pt-BR" sz="2000" dirty="0" smtClean="0"/>
              <a:t>COMER</a:t>
            </a:r>
            <a:r>
              <a:rPr lang="pt-BR" sz="2000" dirty="0"/>
              <a:t>, Douglas, Earl. </a:t>
            </a:r>
            <a:r>
              <a:rPr lang="pt-BR" sz="2000" b="1" i="1" dirty="0"/>
              <a:t>Interligação de Redes com TCP/IP</a:t>
            </a:r>
            <a:r>
              <a:rPr lang="pt-BR" sz="2000" dirty="0"/>
              <a:t>. 6.Ed. Rio de Janeiro,2015. </a:t>
            </a:r>
            <a:endParaRPr lang="pt-BR" sz="2000" dirty="0" smtClean="0"/>
          </a:p>
          <a:p>
            <a:pPr marL="0" lvl="0" indent="0" algn="just">
              <a:buSzPts val="1600"/>
              <a:buNone/>
            </a:pPr>
            <a:endParaRPr lang="pt-BR" sz="2000" dirty="0"/>
          </a:p>
          <a:p>
            <a:pPr marL="0" lvl="0" indent="0" algn="just">
              <a:buSzPts val="1600"/>
              <a:buNone/>
            </a:pPr>
            <a:r>
              <a:rPr lang="pt-BR" sz="2000" dirty="0"/>
              <a:t>KISTOWSKI, </a:t>
            </a:r>
            <a:r>
              <a:rPr lang="pt-BR" sz="2000" dirty="0" err="1"/>
              <a:t>Jóakim</a:t>
            </a:r>
            <a:r>
              <a:rPr lang="pt-BR" sz="2000" dirty="0"/>
              <a:t>; et.al. </a:t>
            </a:r>
            <a:r>
              <a:rPr lang="pt-BR" sz="2000" b="1" i="1" dirty="0" err="1"/>
              <a:t>How</a:t>
            </a:r>
            <a:r>
              <a:rPr lang="pt-BR" sz="2000" b="1" i="1" dirty="0"/>
              <a:t> </a:t>
            </a:r>
            <a:r>
              <a:rPr lang="pt-BR" sz="2000" b="1" i="1" dirty="0" err="1"/>
              <a:t>to</a:t>
            </a:r>
            <a:r>
              <a:rPr lang="pt-BR" sz="2000" b="1" i="1" dirty="0"/>
              <a:t> Build a Benchmark</a:t>
            </a:r>
            <a:r>
              <a:rPr lang="pt-BR" sz="2000" dirty="0"/>
              <a:t>. Disponível em &lt; https://www.researchgate.net/publication/273133047 &gt; Acesso em 15 de Ago.2018. </a:t>
            </a: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9"/>
          <p:cNvSpPr txBox="1">
            <a:spLocks noGrp="1"/>
          </p:cNvSpPr>
          <p:nvPr>
            <p:ph type="title"/>
          </p:nvPr>
        </p:nvSpPr>
        <p:spPr>
          <a:xfrm>
            <a:off x="1743075" y="315118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Cabin"/>
              <a:buNone/>
            </a:pPr>
            <a:r>
              <a:rPr lang="en-US" sz="4400" b="0" i="0" u="none" dirty="0" smtClean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Obrigado !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6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b="0" i="0" u="none" dirty="0" err="1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Introdução</a:t>
            </a:r>
            <a:endParaRPr dirty="0"/>
          </a:p>
        </p:txBody>
      </p:sp>
      <p:sp>
        <p:nvSpPr>
          <p:cNvPr id="168" name="Google Shape;168;p1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824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2000" b="0" i="0" u="none" dirty="0" err="1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Empresa</a:t>
            </a:r>
            <a:r>
              <a:rPr lang="en-US" sz="2000" b="0" i="0" u="none" dirty="0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2000" b="0" i="0" u="none" dirty="0" err="1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Prodata</a:t>
            </a:r>
            <a:r>
              <a:rPr lang="en-US" sz="2000" b="0" i="0" u="none" dirty="0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2000" b="0" i="0" u="none" dirty="0" err="1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Informática</a:t>
            </a:r>
            <a:r>
              <a:rPr lang="en-US" sz="2000" b="0" i="0" u="none" dirty="0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 e </a:t>
            </a:r>
            <a:r>
              <a:rPr lang="en-US" sz="2000" b="0" i="0" u="none" dirty="0" err="1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Cadastro</a:t>
            </a:r>
            <a:r>
              <a:rPr lang="en-US" sz="2000" b="0" i="0" u="none" dirty="0" smtClean="0">
                <a:solidFill>
                  <a:srgbClr val="404040"/>
                </a:solidFill>
                <a:latin typeface="Cabin"/>
                <a:ea typeface="Cabin"/>
                <a:cs typeface="Cabin"/>
                <a:sym typeface="Cabin"/>
              </a:rPr>
              <a:t> Ltda.</a:t>
            </a: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endParaRPr lang="en-US" sz="2000" b="0" i="0" u="none" dirty="0" smtClean="0">
              <a:solidFill>
                <a:srgbClr val="404040"/>
              </a:solidFill>
              <a:latin typeface="Cabin"/>
              <a:ea typeface="Cabin"/>
              <a:cs typeface="Cabin"/>
              <a:sym typeface="Cabin"/>
            </a:endParaRP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2000" dirty="0" err="1" smtClean="0"/>
              <a:t>Importância</a:t>
            </a:r>
            <a:r>
              <a:rPr lang="en-US" sz="2000" dirty="0" smtClean="0"/>
              <a:t> do DNS para o </a:t>
            </a:r>
            <a:r>
              <a:rPr lang="en-US" sz="2000" dirty="0" err="1" smtClean="0"/>
              <a:t>funcionamento</a:t>
            </a:r>
            <a:r>
              <a:rPr lang="en-US" sz="2000" dirty="0" smtClean="0"/>
              <a:t> da </a:t>
            </a:r>
            <a:r>
              <a:rPr lang="en-US" sz="2000" i="1" dirty="0" smtClean="0"/>
              <a:t>Internet</a:t>
            </a:r>
            <a:r>
              <a:rPr lang="en-US" sz="2000" dirty="0" smtClean="0"/>
              <a:t>.</a:t>
            </a: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2000" dirty="0" err="1" smtClean="0"/>
              <a:t>Impacto</a:t>
            </a:r>
            <a:r>
              <a:rPr lang="en-US" sz="2000" dirty="0" smtClean="0"/>
              <a:t> </a:t>
            </a:r>
            <a:r>
              <a:rPr lang="en-US" sz="2000" dirty="0" err="1" smtClean="0"/>
              <a:t>que</a:t>
            </a:r>
            <a:r>
              <a:rPr lang="en-US" sz="2000" dirty="0" smtClean="0"/>
              <a:t> o DNS </a:t>
            </a:r>
            <a:r>
              <a:rPr lang="en-US" sz="2000" dirty="0" err="1" smtClean="0"/>
              <a:t>proporciona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experiência</a:t>
            </a:r>
            <a:r>
              <a:rPr lang="en-US" sz="2000" dirty="0" smtClean="0"/>
              <a:t> da </a:t>
            </a:r>
            <a:r>
              <a:rPr lang="en-US" sz="2000" dirty="0" err="1" smtClean="0"/>
              <a:t>navegação</a:t>
            </a:r>
            <a:r>
              <a:rPr lang="en-US" sz="2000" dirty="0" smtClean="0"/>
              <a:t> dos </a:t>
            </a:r>
            <a:r>
              <a:rPr lang="en-US" sz="2000" dirty="0" err="1" smtClean="0"/>
              <a:t>usuários</a:t>
            </a:r>
            <a:r>
              <a:rPr lang="en-US" sz="2000" dirty="0" smtClean="0"/>
              <a:t> de </a:t>
            </a:r>
            <a:r>
              <a:rPr lang="en-US" sz="2000" i="1" dirty="0" smtClean="0"/>
              <a:t>internet</a:t>
            </a:r>
            <a:r>
              <a:rPr lang="en-US" sz="2000" dirty="0" smtClean="0"/>
              <a:t>.</a:t>
            </a: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Wingdings" panose="05000000000000000000" pitchFamily="2" charset="2"/>
              <a:buChar char="§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7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b="0" i="0" u="none" dirty="0" err="1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Referencial</a:t>
            </a:r>
            <a:r>
              <a:rPr lang="en-US" sz="3600" b="0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600" dirty="0" err="1"/>
              <a:t>T</a:t>
            </a:r>
            <a:r>
              <a:rPr lang="en-US" sz="3600" b="0" i="0" u="none" dirty="0" err="1" smtClean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eórico</a:t>
            </a:r>
            <a:endParaRPr dirty="0"/>
          </a:p>
        </p:txBody>
      </p:sp>
      <p:sp>
        <p:nvSpPr>
          <p:cNvPr id="174" name="Google Shape;174;p17"/>
          <p:cNvSpPr txBox="1">
            <a:spLocks noGrp="1"/>
          </p:cNvSpPr>
          <p:nvPr>
            <p:ph type="body" idx="1"/>
          </p:nvPr>
        </p:nvSpPr>
        <p:spPr>
          <a:xfrm>
            <a:off x="1155700" y="2095500"/>
            <a:ext cx="8824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r>
              <a:rPr lang="pt-BR" sz="2000" dirty="0"/>
              <a:t>O DNS é um banco de dados distribuído executado em uma hierarquia de servidores de DNS, e um protocolo de camada de aplicação que permite que hospedeiros consultem o banco de dados </a:t>
            </a:r>
            <a:r>
              <a:rPr lang="pt-BR" sz="2000" dirty="0" smtClean="0"/>
              <a:t>distribuído. O </a:t>
            </a:r>
            <a:r>
              <a:rPr lang="pt-BR" sz="2000" dirty="0"/>
              <a:t>protocolo DNS utiliza UDP e usa a porta 53(KUROSE; ROSS, 2014, p. 97). </a:t>
            </a:r>
            <a:endParaRPr lang="pt-BR" sz="2000" dirty="0" smtClean="0"/>
          </a:p>
          <a:p>
            <a:pPr marL="342900" lvl="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endParaRPr lang="pt-BR" sz="2000" dirty="0" smtClean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370" y="3416582"/>
            <a:ext cx="5707459" cy="34414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8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b="0" i="0" u="none" dirty="0" err="1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Referencial</a:t>
            </a:r>
            <a:r>
              <a:rPr lang="en-US" sz="3600" b="0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600" dirty="0" err="1"/>
              <a:t>T</a:t>
            </a:r>
            <a:r>
              <a:rPr lang="en-US" sz="3600" b="0" i="0" u="none" dirty="0" err="1" smtClean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eórico</a:t>
            </a:r>
            <a:endParaRPr dirty="0"/>
          </a:p>
        </p:txBody>
      </p:sp>
      <p:sp>
        <p:nvSpPr>
          <p:cNvPr id="180" name="Google Shape;180;p18"/>
          <p:cNvSpPr txBox="1">
            <a:spLocks noGrp="1"/>
          </p:cNvSpPr>
          <p:nvPr>
            <p:ph type="body" idx="1"/>
          </p:nvPr>
        </p:nvSpPr>
        <p:spPr>
          <a:xfrm>
            <a:off x="1124050" y="2091873"/>
            <a:ext cx="8824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r>
              <a:rPr lang="pt-BR" sz="2000" dirty="0"/>
              <a:t>De acordo com KUROSE (2014) o </a:t>
            </a:r>
            <a:r>
              <a:rPr lang="pt-BR" sz="2000" i="1" dirty="0"/>
              <a:t>cache </a:t>
            </a:r>
            <a:r>
              <a:rPr lang="pt-BR" sz="2000" dirty="0"/>
              <a:t>DNS é sem dúvida uma característica muito importante do protocolo DNS, e que o DNS explora extensivamente o </a:t>
            </a:r>
            <a:r>
              <a:rPr lang="pt-BR" sz="2000" i="1" dirty="0"/>
              <a:t>cache </a:t>
            </a:r>
            <a:r>
              <a:rPr lang="pt-BR" sz="2000" dirty="0"/>
              <a:t>para melhorar o desempenho e reduzir o número de mensagens que são enviadas pela </a:t>
            </a:r>
            <a:r>
              <a:rPr lang="pt-BR" sz="2000" i="1" dirty="0"/>
              <a:t>internet</a:t>
            </a:r>
            <a:r>
              <a:rPr lang="pt-BR" sz="2000" dirty="0"/>
              <a:t>. </a:t>
            </a:r>
          </a:p>
          <a:p>
            <a:pPr marL="342900" lvl="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endParaRPr lang="pt-BR" sz="2000" dirty="0" smtClean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635" y="3395424"/>
            <a:ext cx="5788222" cy="32621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9"/>
          <p:cNvSpPr txBox="1">
            <a:spLocks noGrp="1"/>
          </p:cNvSpPr>
          <p:nvPr>
            <p:ph type="title"/>
          </p:nvPr>
        </p:nvSpPr>
        <p:spPr>
          <a:xfrm>
            <a:off x="1155700" y="973137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b="0" i="0" u="none" dirty="0" err="1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Objetivo</a:t>
            </a:r>
            <a:r>
              <a:rPr lang="en-US" sz="3600" b="0" i="0" u="none" dirty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600" dirty="0" err="1"/>
              <a:t>G</a:t>
            </a:r>
            <a:r>
              <a:rPr lang="en-US" sz="3600" b="0" i="0" u="none" dirty="0" err="1" smtClean="0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rPr>
              <a:t>eral</a:t>
            </a:r>
            <a:endParaRPr dirty="0"/>
          </a:p>
        </p:txBody>
      </p:sp>
      <p:sp>
        <p:nvSpPr>
          <p:cNvPr id="186" name="Google Shape;186;p19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824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r>
              <a:rPr lang="pt-BR" sz="2000" dirty="0"/>
              <a:t>O objetivo principal deste trabalho foi propor uma nova solução para o serviço de DNS ofertado pela empresa </a:t>
            </a:r>
            <a:r>
              <a:rPr lang="pt-BR" sz="2000" dirty="0" err="1"/>
              <a:t>Prodata</a:t>
            </a:r>
            <a:r>
              <a:rPr lang="pt-BR" sz="2000" dirty="0"/>
              <a:t> Informática, no setor de provedoria de </a:t>
            </a:r>
            <a:r>
              <a:rPr lang="pt-BR" sz="2000" dirty="0" smtClean="0"/>
              <a:t>internet. Utilizando o software </a:t>
            </a:r>
            <a:r>
              <a:rPr lang="pt-BR" sz="2000" i="1" dirty="0" err="1" smtClean="0"/>
              <a:t>Unbound</a:t>
            </a:r>
            <a:r>
              <a:rPr lang="pt-BR" sz="2000" dirty="0"/>
              <a:t> </a:t>
            </a:r>
            <a:r>
              <a:rPr lang="pt-BR" sz="2000" dirty="0" smtClean="0"/>
              <a:t>e uma análise comparativa de desempenho mediante a solução que a empresa já disponibilizava.</a:t>
            </a:r>
          </a:p>
          <a:p>
            <a:pPr marL="0" lvl="0" indent="0" algn="just">
              <a:spcBef>
                <a:spcPts val="0"/>
              </a:spcBef>
              <a:buSzPts val="1600"/>
              <a:buNone/>
            </a:pPr>
            <a:endParaRPr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3855" y="5627914"/>
            <a:ext cx="1977683" cy="7185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91;p20"/>
          <p:cNvSpPr txBox="1">
            <a:spLocks/>
          </p:cNvSpPr>
          <p:nvPr/>
        </p:nvSpPr>
        <p:spPr>
          <a:xfrm>
            <a:off x="1166586" y="613908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dirty="0" err="1" smtClean="0"/>
              <a:t>Metodologia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Objetivo do estudo.</a:t>
            </a:r>
            <a:endParaRPr lang="pt-BR" dirty="0"/>
          </a:p>
          <a:p>
            <a:r>
              <a:rPr lang="pt-BR" dirty="0" smtClean="0"/>
              <a:t>Ambiente do estudo.</a:t>
            </a:r>
            <a:endParaRPr lang="pt-BR" dirty="0"/>
          </a:p>
          <a:p>
            <a:r>
              <a:rPr lang="pt-BR" dirty="0" smtClean="0"/>
              <a:t>Implementação </a:t>
            </a:r>
            <a:r>
              <a:rPr lang="pt-BR" dirty="0"/>
              <a:t>do servidor.</a:t>
            </a:r>
          </a:p>
          <a:p>
            <a:r>
              <a:rPr lang="pt-BR" dirty="0"/>
              <a:t>Aspectos de segurança.</a:t>
            </a:r>
          </a:p>
          <a:p>
            <a:r>
              <a:rPr lang="pt-BR" dirty="0"/>
              <a:t>Execução dos testes.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91;p20"/>
          <p:cNvSpPr txBox="1">
            <a:spLocks/>
          </p:cNvSpPr>
          <p:nvPr/>
        </p:nvSpPr>
        <p:spPr>
          <a:xfrm>
            <a:off x="1166586" y="613908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dirty="0" err="1" smtClean="0"/>
              <a:t>Metodologia</a:t>
            </a:r>
            <a:endParaRPr lang="en-US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228" y="644070"/>
            <a:ext cx="4027716" cy="2013858"/>
          </a:xfrm>
          <a:prstGeom prst="rect">
            <a:avLst/>
          </a:prstGeom>
        </p:spPr>
      </p:pic>
      <p:sp>
        <p:nvSpPr>
          <p:cNvPr id="6" name="Espaço Reservado para Texto 1"/>
          <p:cNvSpPr>
            <a:spLocks noGrp="1"/>
          </p:cNvSpPr>
          <p:nvPr>
            <p:ph type="body" idx="1"/>
          </p:nvPr>
        </p:nvSpPr>
        <p:spPr>
          <a:xfrm>
            <a:off x="1010608" y="2657928"/>
            <a:ext cx="9777136" cy="3416400"/>
          </a:xfrm>
        </p:spPr>
        <p:txBody>
          <a:bodyPr/>
          <a:lstStyle/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r>
              <a:rPr lang="pt-BR" sz="2000" dirty="0"/>
              <a:t>O </a:t>
            </a:r>
            <a:r>
              <a:rPr lang="pt-BR" sz="2000" i="1" dirty="0"/>
              <a:t>software </a:t>
            </a:r>
            <a:r>
              <a:rPr lang="pt-BR" sz="2000" dirty="0"/>
              <a:t>é distribuído gratuitamente no formato </a:t>
            </a:r>
            <a:r>
              <a:rPr lang="pt-BR" sz="2000" dirty="0" err="1"/>
              <a:t>o</a:t>
            </a:r>
            <a:r>
              <a:rPr lang="pt-BR" sz="2000" i="1" dirty="0" err="1"/>
              <a:t>pensource</a:t>
            </a:r>
            <a:r>
              <a:rPr lang="pt-BR" sz="2000" i="1" dirty="0"/>
              <a:t> </a:t>
            </a:r>
            <a:r>
              <a:rPr lang="pt-BR" sz="2000" dirty="0"/>
              <a:t>e está sob a licença BSD (</a:t>
            </a:r>
            <a:r>
              <a:rPr lang="pt-BR" sz="2000" i="1" dirty="0"/>
              <a:t>Berkeley Software </a:t>
            </a:r>
            <a:r>
              <a:rPr lang="pt-BR" sz="2000" i="1" dirty="0" err="1"/>
              <a:t>Distribution</a:t>
            </a:r>
            <a:r>
              <a:rPr lang="pt-BR" sz="2000" dirty="0" smtClean="0"/>
              <a:t>).</a:t>
            </a:r>
          </a:p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endParaRPr lang="pt-BR" sz="2000" dirty="0" smtClean="0"/>
          </a:p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r>
              <a:rPr lang="pt-BR" sz="2000" dirty="0" smtClean="0"/>
              <a:t>GTER </a:t>
            </a:r>
            <a:r>
              <a:rPr lang="pt-BR" sz="2000" dirty="0"/>
              <a:t>(Grupo de Trabalho de Engenharia e Operação de Redes). </a:t>
            </a:r>
            <a:endParaRPr lang="pt-BR" sz="2000" dirty="0" smtClean="0"/>
          </a:p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endParaRPr lang="pt-BR" sz="2000" dirty="0"/>
          </a:p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r>
              <a:rPr lang="pt-BR" sz="2000" dirty="0" smtClean="0"/>
              <a:t>DNSSEC (</a:t>
            </a:r>
            <a:r>
              <a:rPr lang="pt-BR" sz="2000" i="1" dirty="0" smtClean="0"/>
              <a:t>DNS Security </a:t>
            </a:r>
            <a:r>
              <a:rPr lang="pt-BR" sz="2000" i="1" dirty="0" err="1" smtClean="0"/>
              <a:t>Extensions</a:t>
            </a:r>
            <a:r>
              <a:rPr lang="pt-BR" sz="2000" dirty="0" smtClean="0"/>
              <a:t>) criptografia assimétrica (chave pública + privada)</a:t>
            </a:r>
          </a:p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147110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91;p20"/>
          <p:cNvSpPr txBox="1">
            <a:spLocks/>
          </p:cNvSpPr>
          <p:nvPr/>
        </p:nvSpPr>
        <p:spPr>
          <a:xfrm>
            <a:off x="1166586" y="613908"/>
            <a:ext cx="8761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lt2"/>
              </a:buClr>
              <a:buSzPts val="3600"/>
              <a:buFont typeface="Cabin"/>
              <a:buNone/>
            </a:pPr>
            <a:r>
              <a:rPr lang="en-US" sz="3600" dirty="0" err="1" smtClean="0"/>
              <a:t>Metodologia</a:t>
            </a:r>
            <a:endParaRPr lang="en-US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660" y="2133599"/>
            <a:ext cx="6039001" cy="4158343"/>
          </a:xfrm>
          <a:prstGeom prst="rect">
            <a:avLst/>
          </a:prstGeom>
        </p:spPr>
      </p:pic>
      <p:sp>
        <p:nvSpPr>
          <p:cNvPr id="5" name="Espaço Reservado para Texto 1"/>
          <p:cNvSpPr>
            <a:spLocks noGrp="1"/>
          </p:cNvSpPr>
          <p:nvPr>
            <p:ph type="body" idx="1"/>
          </p:nvPr>
        </p:nvSpPr>
        <p:spPr>
          <a:xfrm>
            <a:off x="1021494" y="1569356"/>
            <a:ext cx="9973077" cy="3416400"/>
          </a:xfrm>
        </p:spPr>
        <p:txBody>
          <a:bodyPr/>
          <a:lstStyle/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r>
              <a:rPr lang="pt-BR" sz="2000" dirty="0"/>
              <a:t>O Centro de Estudos, Resposta e Tratamento de Incidentes de Segurança no Brasil (</a:t>
            </a:r>
            <a:r>
              <a:rPr lang="pt-BR" sz="2000" dirty="0" smtClean="0"/>
              <a:t>CERT.BR).</a:t>
            </a:r>
          </a:p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endParaRPr lang="pt-BR" sz="2000" dirty="0"/>
          </a:p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endParaRPr lang="pt-BR" sz="2000" dirty="0" smtClean="0"/>
          </a:p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endParaRPr lang="pt-BR" sz="2000" dirty="0"/>
          </a:p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r>
              <a:rPr lang="pt-BR" sz="2000" dirty="0" err="1" smtClean="0"/>
              <a:t>DDoS</a:t>
            </a:r>
            <a:r>
              <a:rPr lang="pt-BR" sz="2000" dirty="0" smtClean="0"/>
              <a:t> (</a:t>
            </a:r>
            <a:r>
              <a:rPr lang="pt-BR" sz="2000" i="1" dirty="0" err="1" smtClean="0"/>
              <a:t>Distribution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Denial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of</a:t>
            </a:r>
            <a:r>
              <a:rPr lang="pt-BR" sz="2000" i="1" dirty="0" smtClean="0"/>
              <a:t> Service</a:t>
            </a:r>
            <a:r>
              <a:rPr lang="pt-BR" sz="2000" dirty="0" smtClean="0"/>
              <a:t>).</a:t>
            </a:r>
          </a:p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endParaRPr lang="pt-BR" sz="2000" dirty="0" smtClean="0"/>
          </a:p>
          <a:p>
            <a:pPr marL="342900" indent="-342900" algn="just">
              <a:spcBef>
                <a:spcPts val="0"/>
              </a:spcBef>
              <a:buSzPts val="1600"/>
              <a:buFont typeface="Wingdings" panose="05000000000000000000" pitchFamily="2" charset="2"/>
              <a:buChar char="§"/>
            </a:pPr>
            <a:r>
              <a:rPr lang="pt-BR" sz="2000" dirty="0" smtClean="0"/>
              <a:t>Envenenamento de </a:t>
            </a:r>
            <a:r>
              <a:rPr lang="pt-BR" sz="2000" i="1" dirty="0" smtClean="0"/>
              <a:t>Cache</a:t>
            </a:r>
            <a:r>
              <a:rPr lang="pt-BR" sz="2000" dirty="0" smtClean="0"/>
              <a:t>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32603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Íon - Sala da Diretoria">
  <a:themeElements>
    <a:clrScheme name="Personalizada 3">
      <a:dk1>
        <a:srgbClr val="000000"/>
      </a:dk1>
      <a:lt1>
        <a:srgbClr val="FFFFFF"/>
      </a:lt1>
      <a:dk2>
        <a:srgbClr val="325F87"/>
      </a:dk2>
      <a:lt2>
        <a:srgbClr val="96ADBC"/>
      </a:lt2>
      <a:accent1>
        <a:srgbClr val="6699FF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6585CF"/>
      </a:accent6>
      <a:hlink>
        <a:srgbClr val="243C75"/>
      </a:hlink>
      <a:folHlink>
        <a:srgbClr val="325F8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Íon - Sala da Diretoria">
  <a:themeElements>
    <a:clrScheme name="Personalizada 3">
      <a:dk1>
        <a:srgbClr val="000000"/>
      </a:dk1>
      <a:lt1>
        <a:srgbClr val="FFFFFF"/>
      </a:lt1>
      <a:dk2>
        <a:srgbClr val="325F87"/>
      </a:dk2>
      <a:lt2>
        <a:srgbClr val="96ADBC"/>
      </a:lt2>
      <a:accent1>
        <a:srgbClr val="6699FF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6585CF"/>
      </a:accent6>
      <a:hlink>
        <a:srgbClr val="243C75"/>
      </a:hlink>
      <a:folHlink>
        <a:srgbClr val="325F8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Íon - Sala da Diretoria">
  <a:themeElements>
    <a:clrScheme name="Personalizada 3">
      <a:dk1>
        <a:srgbClr val="000000"/>
      </a:dk1>
      <a:lt1>
        <a:srgbClr val="FFFFFF"/>
      </a:lt1>
      <a:dk2>
        <a:srgbClr val="325F87"/>
      </a:dk2>
      <a:lt2>
        <a:srgbClr val="96ADBC"/>
      </a:lt2>
      <a:accent1>
        <a:srgbClr val="6699FF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6585CF"/>
      </a:accent6>
      <a:hlink>
        <a:srgbClr val="243C75"/>
      </a:hlink>
      <a:folHlink>
        <a:srgbClr val="325F8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Íon - Sala da Diretoria">
  <a:themeElements>
    <a:clrScheme name="Personalizada 3">
      <a:dk1>
        <a:srgbClr val="000000"/>
      </a:dk1>
      <a:lt1>
        <a:srgbClr val="FFFFFF"/>
      </a:lt1>
      <a:dk2>
        <a:srgbClr val="325F87"/>
      </a:dk2>
      <a:lt2>
        <a:srgbClr val="96ADBC"/>
      </a:lt2>
      <a:accent1>
        <a:srgbClr val="6699FF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6585CF"/>
      </a:accent6>
      <a:hlink>
        <a:srgbClr val="243C75"/>
      </a:hlink>
      <a:folHlink>
        <a:srgbClr val="325F8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Íon - Sala da Diretoria">
  <a:themeElements>
    <a:clrScheme name="Personalizada 3">
      <a:dk1>
        <a:srgbClr val="000000"/>
      </a:dk1>
      <a:lt1>
        <a:srgbClr val="FFFFFF"/>
      </a:lt1>
      <a:dk2>
        <a:srgbClr val="325F87"/>
      </a:dk2>
      <a:lt2>
        <a:srgbClr val="96ADBC"/>
      </a:lt2>
      <a:accent1>
        <a:srgbClr val="6699FF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6585CF"/>
      </a:accent6>
      <a:hlink>
        <a:srgbClr val="243C75"/>
      </a:hlink>
      <a:folHlink>
        <a:srgbClr val="325F8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Íon - Sala da Diretoria">
  <a:themeElements>
    <a:clrScheme name="Personalizada 3">
      <a:dk1>
        <a:srgbClr val="000000"/>
      </a:dk1>
      <a:lt1>
        <a:srgbClr val="FFFFFF"/>
      </a:lt1>
      <a:dk2>
        <a:srgbClr val="325F87"/>
      </a:dk2>
      <a:lt2>
        <a:srgbClr val="96ADBC"/>
      </a:lt2>
      <a:accent1>
        <a:srgbClr val="6699FF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6585CF"/>
      </a:accent6>
      <a:hlink>
        <a:srgbClr val="243C75"/>
      </a:hlink>
      <a:folHlink>
        <a:srgbClr val="325F8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Íon - Sala da Diretoria">
  <a:themeElements>
    <a:clrScheme name="Personalizada 3">
      <a:dk1>
        <a:srgbClr val="000000"/>
      </a:dk1>
      <a:lt1>
        <a:srgbClr val="FFFFFF"/>
      </a:lt1>
      <a:dk2>
        <a:srgbClr val="325F87"/>
      </a:dk2>
      <a:lt2>
        <a:srgbClr val="96ADBC"/>
      </a:lt2>
      <a:accent1>
        <a:srgbClr val="6699FF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6585CF"/>
      </a:accent6>
      <a:hlink>
        <a:srgbClr val="243C75"/>
      </a:hlink>
      <a:folHlink>
        <a:srgbClr val="325F8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630</Words>
  <Application>Microsoft Office PowerPoint</Application>
  <PresentationFormat>Widescreen</PresentationFormat>
  <Paragraphs>97</Paragraphs>
  <Slides>22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7</vt:i4>
      </vt:variant>
      <vt:variant>
        <vt:lpstr>Títulos de slides</vt:lpstr>
      </vt:variant>
      <vt:variant>
        <vt:i4>22</vt:i4>
      </vt:variant>
    </vt:vector>
  </HeadingPairs>
  <TitlesOfParts>
    <vt:vector size="34" baseType="lpstr">
      <vt:lpstr>Arial</vt:lpstr>
      <vt:lpstr>Cabin</vt:lpstr>
      <vt:lpstr>Calibri</vt:lpstr>
      <vt:lpstr>Noto Sans Symbols</vt:lpstr>
      <vt:lpstr>Wingdings</vt:lpstr>
      <vt:lpstr>1_Íon - Sala da Diretoria</vt:lpstr>
      <vt:lpstr>6_Íon - Sala da Diretoria</vt:lpstr>
      <vt:lpstr>Íon - Sala da Diretoria</vt:lpstr>
      <vt:lpstr>2_Íon - Sala da Diretoria</vt:lpstr>
      <vt:lpstr>3_Íon - Sala da Diretoria</vt:lpstr>
      <vt:lpstr>4_Íon - Sala da Diretoria</vt:lpstr>
      <vt:lpstr>5_Íon - Sala da Diretoria</vt:lpstr>
      <vt:lpstr>Ciência da Computação   IMPLEMENTAÇÃO DE SERVIDOR DE DNS RECURSIVO COM SOFTWARE UNBOUND E ANÁLISE DE DESEMPENHO COMPARATIVA: ESTUDO DE CASO EM UM PROVEDOR DE INTERNET </vt:lpstr>
      <vt:lpstr>Agenda</vt:lpstr>
      <vt:lpstr>Introdução</vt:lpstr>
      <vt:lpstr>Referencial Teórico</vt:lpstr>
      <vt:lpstr>Referencial Teórico</vt:lpstr>
      <vt:lpstr>Objetivo Geral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Análise de resultados</vt:lpstr>
      <vt:lpstr>Resultado do teste Top Alexa Rank</vt:lpstr>
      <vt:lpstr>Resultado do teste Cache Miss</vt:lpstr>
      <vt:lpstr>Resultado do teste Cache Hit</vt:lpstr>
      <vt:lpstr>Conclusão </vt:lpstr>
      <vt:lpstr>Trabalhos futuros</vt:lpstr>
      <vt:lpstr>Principais referências</vt:lpstr>
      <vt:lpstr>Obrigado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Ciência da Computação    IMPLEMENTAÇÃO DE SERVIDOR DE DNS RECURSIVO COM SOFTWARE UNBOUND E ANÁLISE DE DESEMPENHO COMPARATIVA: ESTUDO DE CASO EM UM PROVEDOR DE INTERNET </dc:title>
  <cp:lastModifiedBy>Nave</cp:lastModifiedBy>
  <cp:revision>45</cp:revision>
  <dcterms:modified xsi:type="dcterms:W3CDTF">2018-12-12T19:27:14Z</dcterms:modified>
</cp:coreProperties>
</file>