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4" r:id="rId6"/>
    <p:sldId id="265" r:id="rId7"/>
    <p:sldId id="266" r:id="rId8"/>
    <p:sldId id="268" r:id="rId9"/>
    <p:sldId id="267" r:id="rId10"/>
    <p:sldId id="269" r:id="rId11"/>
    <p:sldId id="270" r:id="rId12"/>
    <p:sldId id="271" r:id="rId13"/>
    <p:sldId id="272" r:id="rId14"/>
    <p:sldId id="273" r:id="rId15"/>
    <p:sldId id="277" r:id="rId16"/>
    <p:sldId id="275" r:id="rId17"/>
    <p:sldId id="274" r:id="rId18"/>
    <p:sldId id="276" r:id="rId19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206" y="1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riângulo retângulo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Título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17" name="Subtítulo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pt-BR" smtClean="0"/>
              <a:t>Clique para editar o estilo do subtítulo mestre</a:t>
            </a:r>
            <a:endParaRPr kumimoji="0" lang="en-US"/>
          </a:p>
        </p:txBody>
      </p:sp>
      <p:grpSp>
        <p:nvGrpSpPr>
          <p:cNvPr id="2" name="Grupo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orma livre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8" name="Forma livre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1" name="Forma livre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cxnSp>
          <p:nvCxnSpPr>
            <p:cNvPr id="12" name="Conector reto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Espaço Reservado para Data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661800F9-4A42-4E20-964E-376E28FFAB92}" type="datetimeFigureOut">
              <a:rPr lang="pt-BR" smtClean="0"/>
              <a:pPr/>
              <a:t>05/07/2015</a:t>
            </a:fld>
            <a:endParaRPr lang="pt-BR"/>
          </a:p>
        </p:txBody>
      </p:sp>
      <p:sp>
        <p:nvSpPr>
          <p:cNvPr id="19" name="Espaço Reservado para Rodapé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pt-BR">
              <a:solidFill>
                <a:srgbClr val="2DA2BF">
                  <a:tint val="20000"/>
                </a:srgbClr>
              </a:solidFill>
            </a:endParaRPr>
          </a:p>
        </p:txBody>
      </p:sp>
      <p:sp>
        <p:nvSpPr>
          <p:cNvPr id="27" name="Espaço Reservado para Número de Slide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CC420308-91C9-4389-8D83-8A701FACB5BC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704822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61800F9-4A42-4E20-964E-376E28FFAB92}" type="datetimeFigureOut">
              <a:rPr lang="pt-BR" smtClean="0">
                <a:solidFill>
                  <a:prstClr val="black"/>
                </a:solidFill>
              </a:rPr>
              <a:pPr/>
              <a:t>05/07/2015</a:t>
            </a:fld>
            <a:endParaRPr lang="pt-BR">
              <a:solidFill>
                <a:prstClr val="black"/>
              </a:solidFill>
            </a:endParaRP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>
              <a:solidFill>
                <a:prstClr val="black"/>
              </a:solidFill>
            </a:endParaRP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C420308-91C9-4389-8D83-8A701FACB5BC}" type="slidenum">
              <a:rPr lang="pt-BR" smtClean="0">
                <a:solidFill>
                  <a:prstClr val="black"/>
                </a:solidFill>
              </a:rPr>
              <a:pPr/>
              <a:t>‹nº›</a:t>
            </a:fld>
            <a:endParaRPr lang="pt-B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288624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61800F9-4A42-4E20-964E-376E28FFAB92}" type="datetimeFigureOut">
              <a:rPr lang="pt-BR" smtClean="0">
                <a:solidFill>
                  <a:prstClr val="black"/>
                </a:solidFill>
              </a:rPr>
              <a:pPr/>
              <a:t>05/07/2015</a:t>
            </a:fld>
            <a:endParaRPr lang="pt-BR">
              <a:solidFill>
                <a:prstClr val="black"/>
              </a:solidFill>
            </a:endParaRP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>
              <a:solidFill>
                <a:prstClr val="black"/>
              </a:solidFill>
            </a:endParaRP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C420308-91C9-4389-8D83-8A701FACB5BC}" type="slidenum">
              <a:rPr lang="pt-BR" smtClean="0">
                <a:solidFill>
                  <a:prstClr val="black"/>
                </a:solidFill>
              </a:rPr>
              <a:pPr/>
              <a:t>‹nº›</a:t>
            </a:fld>
            <a:endParaRPr lang="pt-B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679898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61800F9-4A42-4E20-964E-376E28FFAB92}" type="datetimeFigureOut">
              <a:rPr lang="pt-BR" smtClean="0">
                <a:solidFill>
                  <a:prstClr val="black"/>
                </a:solidFill>
              </a:rPr>
              <a:pPr/>
              <a:t>05/07/2015</a:t>
            </a:fld>
            <a:endParaRPr lang="pt-BR">
              <a:solidFill>
                <a:prstClr val="black"/>
              </a:solidFill>
            </a:endParaRP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>
              <a:solidFill>
                <a:prstClr val="black"/>
              </a:solidFill>
            </a:endParaRP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C420308-91C9-4389-8D83-8A701FACB5BC}" type="slidenum">
              <a:rPr lang="pt-BR" smtClean="0">
                <a:solidFill>
                  <a:prstClr val="black"/>
                </a:solidFill>
              </a:rPr>
              <a:pPr/>
              <a:t>‹nº›</a:t>
            </a:fld>
            <a:endParaRPr lang="pt-BR">
              <a:solidFill>
                <a:prstClr val="black"/>
              </a:solidFill>
            </a:endParaRPr>
          </a:p>
        </p:txBody>
      </p:sp>
      <p:sp>
        <p:nvSpPr>
          <p:cNvPr id="7" name="Título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34118668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61800F9-4A42-4E20-964E-376E28FFAB92}" type="datetimeFigureOut">
              <a:rPr lang="pt-BR" smtClean="0">
                <a:solidFill>
                  <a:prstClr val="white"/>
                </a:solidFill>
              </a:rPr>
              <a:pPr/>
              <a:t>05/07/2015</a:t>
            </a:fld>
            <a:endParaRPr lang="pt-BR">
              <a:solidFill>
                <a:prstClr val="white"/>
              </a:solidFill>
            </a:endParaRP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>
              <a:solidFill>
                <a:prstClr val="white"/>
              </a:solidFill>
            </a:endParaRP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C420308-91C9-4389-8D83-8A701FACB5BC}" type="slidenum">
              <a:rPr lang="pt-BR" smtClean="0">
                <a:solidFill>
                  <a:prstClr val="white"/>
                </a:solidFill>
              </a:rPr>
              <a:pPr/>
              <a:t>‹nº›</a:t>
            </a:fld>
            <a:endParaRPr lang="pt-BR">
              <a:solidFill>
                <a:prstClr val="white"/>
              </a:solidFill>
            </a:endParaRPr>
          </a:p>
        </p:txBody>
      </p:sp>
      <p:sp>
        <p:nvSpPr>
          <p:cNvPr id="7" name="Divisa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Divisa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897734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61800F9-4A42-4E20-964E-376E28FFAB92}" type="datetimeFigureOut">
              <a:rPr lang="pt-BR" smtClean="0">
                <a:solidFill>
                  <a:prstClr val="white"/>
                </a:solidFill>
              </a:rPr>
              <a:pPr/>
              <a:t>05/07/2015</a:t>
            </a:fld>
            <a:endParaRPr lang="pt-BR">
              <a:solidFill>
                <a:prstClr val="white"/>
              </a:solidFill>
            </a:endParaRP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>
              <a:solidFill>
                <a:prstClr val="white"/>
              </a:solidFill>
            </a:endParaRPr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C420308-91C9-4389-8D83-8A701FACB5BC}" type="slidenum">
              <a:rPr lang="pt-BR" smtClean="0">
                <a:solidFill>
                  <a:prstClr val="white"/>
                </a:solidFill>
              </a:rPr>
              <a:pPr/>
              <a:t>‹nº›</a:t>
            </a:fld>
            <a:endParaRPr lang="pt-BR">
              <a:solidFill>
                <a:prstClr val="white"/>
              </a:solidFill>
            </a:endParaRPr>
          </a:p>
        </p:txBody>
      </p:sp>
      <p:sp>
        <p:nvSpPr>
          <p:cNvPr id="8" name="Título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326536805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ção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5" name="Espaço Reservado para Conteúdo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61800F9-4A42-4E20-964E-376E28FFAB92}" type="datetimeFigureOut">
              <a:rPr lang="pt-BR" smtClean="0">
                <a:solidFill>
                  <a:prstClr val="black"/>
                </a:solidFill>
              </a:rPr>
              <a:pPr/>
              <a:t>05/07/2015</a:t>
            </a:fld>
            <a:endParaRPr lang="pt-BR">
              <a:solidFill>
                <a:prstClr val="black"/>
              </a:solidFill>
            </a:endParaRPr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>
              <a:solidFill>
                <a:prstClr val="black"/>
              </a:solidFill>
            </a:endParaRPr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C420308-91C9-4389-8D83-8A701FACB5BC}" type="slidenum">
              <a:rPr lang="pt-BR" smtClean="0">
                <a:solidFill>
                  <a:prstClr val="black"/>
                </a:solidFill>
              </a:rPr>
              <a:pPr/>
              <a:t>‹nº›</a:t>
            </a:fld>
            <a:endParaRPr lang="pt-B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6932148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61800F9-4A42-4E20-964E-376E28FFAB92}" type="datetimeFigureOut">
              <a:rPr lang="pt-BR" smtClean="0">
                <a:solidFill>
                  <a:prstClr val="white"/>
                </a:solidFill>
              </a:rPr>
              <a:pPr/>
              <a:t>05/07/2015</a:t>
            </a:fld>
            <a:endParaRPr lang="pt-BR">
              <a:solidFill>
                <a:prstClr val="white"/>
              </a:solidFill>
            </a:endParaRPr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>
              <a:solidFill>
                <a:prstClr val="white"/>
              </a:solidFill>
            </a:endParaRPr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C420308-91C9-4389-8D83-8A701FACB5BC}" type="slidenum">
              <a:rPr lang="pt-BR" smtClean="0">
                <a:solidFill>
                  <a:prstClr val="white"/>
                </a:solidFill>
              </a:rPr>
              <a:pPr/>
              <a:t>‹nº›</a:t>
            </a:fld>
            <a:endParaRPr lang="pt-BR">
              <a:solidFill>
                <a:prstClr val="white"/>
              </a:solidFill>
            </a:endParaRPr>
          </a:p>
        </p:txBody>
      </p:sp>
      <p:sp>
        <p:nvSpPr>
          <p:cNvPr id="6" name="Título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196871017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61800F9-4A42-4E20-964E-376E28FFAB92}" type="datetimeFigureOut">
              <a:rPr lang="pt-BR" smtClean="0">
                <a:solidFill>
                  <a:prstClr val="black"/>
                </a:solidFill>
              </a:rPr>
              <a:pPr/>
              <a:t>05/07/2015</a:t>
            </a:fld>
            <a:endParaRPr lang="pt-BR">
              <a:solidFill>
                <a:prstClr val="black"/>
              </a:solidFill>
            </a:endParaRPr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>
              <a:solidFill>
                <a:prstClr val="black"/>
              </a:solidFill>
            </a:endParaRP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C420308-91C9-4389-8D83-8A701FACB5BC}" type="slidenum">
              <a:rPr lang="pt-BR" smtClean="0">
                <a:solidFill>
                  <a:prstClr val="black"/>
                </a:solidFill>
              </a:rPr>
              <a:pPr/>
              <a:t>‹nº›</a:t>
            </a:fld>
            <a:endParaRPr lang="pt-B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53340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661800F9-4A42-4E20-964E-376E28FFAB92}" type="datetimeFigureOut">
              <a:rPr lang="pt-BR" smtClean="0">
                <a:solidFill>
                  <a:prstClr val="black"/>
                </a:solidFill>
              </a:rPr>
              <a:pPr/>
              <a:t>05/07/2015</a:t>
            </a:fld>
            <a:endParaRPr lang="pt-BR">
              <a:solidFill>
                <a:prstClr val="black"/>
              </a:solidFill>
            </a:endParaRP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>
              <a:solidFill>
                <a:prstClr val="black"/>
              </a:solidFill>
            </a:endParaRPr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C420308-91C9-4389-8D83-8A701FACB5BC}" type="slidenum">
              <a:rPr lang="pt-BR" smtClean="0">
                <a:solidFill>
                  <a:prstClr val="black"/>
                </a:solidFill>
              </a:rPr>
              <a:pPr/>
              <a:t>‹nº›</a:t>
            </a:fld>
            <a:endParaRPr lang="pt-B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531504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pt-BR" smtClean="0"/>
              <a:t>Clique no ícone para adicionar uma imagem</a:t>
            </a:r>
            <a:endParaRPr kumimoji="0" lang="en-US" dirty="0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661800F9-4A42-4E20-964E-376E28FFAB92}" type="datetimeFigureOut">
              <a:rPr lang="pt-BR" smtClean="0">
                <a:solidFill>
                  <a:prstClr val="white"/>
                </a:solidFill>
              </a:rPr>
              <a:pPr/>
              <a:t>05/07/2015</a:t>
            </a:fld>
            <a:endParaRPr lang="pt-BR">
              <a:solidFill>
                <a:prstClr val="white"/>
              </a:solidFill>
            </a:endParaRP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pt-BR">
              <a:solidFill>
                <a:prstClr val="white"/>
              </a:solidFill>
            </a:endParaRPr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CC420308-91C9-4389-8D83-8A701FACB5BC}" type="slidenum">
              <a:rPr lang="pt-BR" smtClean="0">
                <a:solidFill>
                  <a:prstClr val="white"/>
                </a:solidFill>
              </a:rPr>
              <a:pPr/>
              <a:t>‹nº›</a:t>
            </a:fld>
            <a:endParaRPr lang="pt-BR">
              <a:solidFill>
                <a:prstClr val="white"/>
              </a:solidFill>
            </a:endParaRPr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8" name="Forma livre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Forma livre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10" name="Triângulo retângulo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cxnSp>
        <p:nvCxnSpPr>
          <p:cNvPr id="11" name="Conector reto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Divisa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13" name="Divisa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3291072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orma livre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2" name="Forma livre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4" name="Triângulo retângulo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cxnSp>
        <p:nvCxnSpPr>
          <p:cNvPr id="15" name="Conector reto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Espaço Reservado para Título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0" name="Espaço Reservado para Texto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  <a:p>
            <a:pPr lvl="1" eaLnBrk="1" latinLnBrk="0" hangingPunct="1"/>
            <a:r>
              <a:rPr kumimoji="0" lang="pt-BR" smtClean="0"/>
              <a:t>Segundo nível</a:t>
            </a:r>
          </a:p>
          <a:p>
            <a:pPr lvl="2" eaLnBrk="1" latinLnBrk="0" hangingPunct="1"/>
            <a:r>
              <a:rPr kumimoji="0" lang="pt-BR" smtClean="0"/>
              <a:t>Terceiro nível</a:t>
            </a:r>
          </a:p>
          <a:p>
            <a:pPr lvl="3" eaLnBrk="1" latinLnBrk="0" hangingPunct="1"/>
            <a:r>
              <a:rPr kumimoji="0" lang="pt-BR" smtClean="0"/>
              <a:t>Quarto nível</a:t>
            </a:r>
          </a:p>
          <a:p>
            <a:pPr lvl="4" eaLnBrk="1" latinLnBrk="0" hangingPunct="1"/>
            <a:r>
              <a:rPr kumimoji="0" lang="pt-BR" smtClean="0"/>
              <a:t>Quinto nível</a:t>
            </a:r>
            <a:endParaRPr kumimoji="0" lang="en-US"/>
          </a:p>
        </p:txBody>
      </p:sp>
      <p:sp>
        <p:nvSpPr>
          <p:cNvPr id="10" name="Espaço Reservado para Data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661800F9-4A42-4E20-964E-376E28FFAB92}" type="datetimeFigureOut">
              <a:rPr lang="pt-BR" smtClean="0">
                <a:solidFill>
                  <a:prstClr val="black"/>
                </a:solidFill>
              </a:rPr>
              <a:pPr/>
              <a:t>05/07/2015</a:t>
            </a:fld>
            <a:endParaRPr lang="pt-BR">
              <a:solidFill>
                <a:prstClr val="black"/>
              </a:solidFill>
            </a:endParaRPr>
          </a:p>
        </p:txBody>
      </p:sp>
      <p:sp>
        <p:nvSpPr>
          <p:cNvPr id="22" name="Espaço Reservado para Rodapé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pt-BR">
              <a:solidFill>
                <a:prstClr val="black"/>
              </a:solidFill>
            </a:endParaRPr>
          </a:p>
        </p:txBody>
      </p:sp>
      <p:sp>
        <p:nvSpPr>
          <p:cNvPr id="18" name="Espaço Reservado para Número de Slide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CC420308-91C9-4389-8D83-8A701FACB5BC}" type="slidenum">
              <a:rPr lang="pt-BR" smtClean="0">
                <a:solidFill>
                  <a:prstClr val="black"/>
                </a:solidFill>
              </a:rPr>
              <a:pPr/>
              <a:t>‹nº›</a:t>
            </a:fld>
            <a:endParaRPr lang="pt-B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4996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idx="1"/>
          </p:nvPr>
        </p:nvSpPr>
        <p:spPr>
          <a:xfrm>
            <a:off x="1619672" y="5589240"/>
            <a:ext cx="6059016" cy="795543"/>
          </a:xfrm>
        </p:spPr>
        <p:txBody>
          <a:bodyPr>
            <a:normAutofit/>
          </a:bodyPr>
          <a:lstStyle/>
          <a:p>
            <a:pPr marL="109728" indent="0" algn="ctr">
              <a:buNone/>
            </a:pPr>
            <a:r>
              <a:rPr lang="pt-BR" sz="1800" b="1" dirty="0"/>
              <a:t>TEÓFILO OTONI – MG</a:t>
            </a:r>
            <a:br>
              <a:rPr lang="pt-BR" sz="1800" b="1" dirty="0"/>
            </a:br>
            <a:r>
              <a:rPr lang="pt-BR" sz="1800" b="1" dirty="0" smtClean="0"/>
              <a:t>2015</a:t>
            </a:r>
            <a:endParaRPr lang="pt-BR" sz="1800" b="1" dirty="0"/>
          </a:p>
          <a:p>
            <a:endParaRPr lang="pt-BR" sz="1800" dirty="0"/>
          </a:p>
        </p:txBody>
      </p:sp>
      <p:sp>
        <p:nvSpPr>
          <p:cNvPr id="9" name="Título 8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t-BR" sz="1800" dirty="0">
                <a:effectLst/>
              </a:rPr>
              <a:t>INSTITUTO ENSINAR BRASIL FACULDADES UNIFICADAS DOCTUM</a:t>
            </a:r>
            <a:r>
              <a:rPr lang="pt-BR" sz="4400" dirty="0">
                <a:effectLst/>
              </a:rPr>
              <a:t/>
            </a:r>
            <a:br>
              <a:rPr lang="pt-BR" sz="4400" dirty="0">
                <a:effectLst/>
              </a:rPr>
            </a:br>
            <a:endParaRPr lang="pt-BR" dirty="0">
              <a:effectLst/>
            </a:endParaRPr>
          </a:p>
        </p:txBody>
      </p:sp>
      <p:sp>
        <p:nvSpPr>
          <p:cNvPr id="7" name="CaixaDeTexto 6"/>
          <p:cNvSpPr txBox="1"/>
          <p:nvPr/>
        </p:nvSpPr>
        <p:spPr>
          <a:xfrm>
            <a:off x="539552" y="3140968"/>
            <a:ext cx="842493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400" b="1" dirty="0">
                <a:solidFill>
                  <a:prstClr val="black"/>
                </a:solidFill>
              </a:rPr>
              <a:t>GESTÃO DO FLUXO DE CAIXA PARA A MAXIMIZAÇÃO FINANCEIRA DAS MICROEMPRESAS</a:t>
            </a:r>
          </a:p>
        </p:txBody>
      </p:sp>
      <p:sp>
        <p:nvSpPr>
          <p:cNvPr id="10" name="CaixaDeTexto 9"/>
          <p:cNvSpPr txBox="1"/>
          <p:nvPr/>
        </p:nvSpPr>
        <p:spPr>
          <a:xfrm>
            <a:off x="2267744" y="1542550"/>
            <a:ext cx="49685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600" b="1" dirty="0">
                <a:solidFill>
                  <a:prstClr val="black"/>
                </a:solidFill>
              </a:rPr>
              <a:t>IGOR GONÇALVES FERNANDES</a:t>
            </a:r>
          </a:p>
          <a:p>
            <a:pPr algn="ctr"/>
            <a:r>
              <a:rPr lang="pt-BR" sz="1600" b="1" dirty="0">
                <a:solidFill>
                  <a:prstClr val="black"/>
                </a:solidFill>
              </a:rPr>
              <a:t>MATHEUS RODRIGUES DE ABREU</a:t>
            </a:r>
          </a:p>
        </p:txBody>
      </p:sp>
      <p:sp>
        <p:nvSpPr>
          <p:cNvPr id="6" name="CaixaDeTexto 5"/>
          <p:cNvSpPr txBox="1"/>
          <p:nvPr/>
        </p:nvSpPr>
        <p:spPr>
          <a:xfrm>
            <a:off x="1979712" y="4400833"/>
            <a:ext cx="496855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BR" sz="1600" b="1" dirty="0" smtClean="0"/>
              <a:t>Orientadora: Eliane Pereira Fernandes</a:t>
            </a:r>
            <a:endParaRPr lang="pt-BR" sz="1600" b="1" dirty="0"/>
          </a:p>
        </p:txBody>
      </p:sp>
    </p:spTree>
    <p:extLst>
      <p:ext uri="{BB962C8B-B14F-4D97-AF65-F5344CB8AC3E}">
        <p14:creationId xmlns:p14="http://schemas.microsoft.com/office/powerpoint/2010/main" val="41926581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endParaRPr lang="pt-BR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O 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objetivo principal do fluxo de caixa é apurar profundamente o saldo disponível para que sempre 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haja 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capital de giro com margem de sobra na empresa, para aplicação, investimentos ou eventuais 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gastos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  <a:endParaRPr lang="pt-BR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pt-BR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Buscar o perfeito equilíbrio entre ingressos e desembolsos de caixa da 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empresa.</a:t>
            </a:r>
            <a:endParaRPr lang="pt-BR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t-BR" dirty="0" smtClean="0"/>
              <a:t>Objetivo do Fluxo de Caixa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5902047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pt-BR" dirty="0" smtClean="0">
                <a:latin typeface="Arial" panose="020B0604020202020204" pitchFamily="34" charset="0"/>
                <a:cs typeface="Arial" panose="020B0604020202020204" pitchFamily="34" charset="0"/>
              </a:rPr>
              <a:t>Microempresa 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é a pessoa jurídica que obtenha um faturamento bruto anual igual ou inferior a R$ 360.000,00 (trezentos e sessenta mil reais). Esse conceito é exposto pela Lei complementar nº 123/06, que define os critérios para o enquadramento das empresas no SIMPLES.</a:t>
            </a:r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 smtClean="0"/>
              <a:t>Microempresa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018932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pt-BR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Falta de 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Planejamento;</a:t>
            </a:r>
            <a:endParaRPr lang="pt-BR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pt-BR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Falta de Conhecimento do 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Negócio;</a:t>
            </a:r>
            <a:endParaRPr lang="pt-BR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pt-BR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Inexperiência;</a:t>
            </a:r>
            <a:endParaRPr lang="pt-BR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pt-BR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Fatores 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Econômicos;</a:t>
            </a:r>
            <a:endParaRPr lang="pt-BR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pt-BR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Vendas 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Insuficientes.</a:t>
            </a:r>
            <a:endParaRPr lang="pt-BR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pt-BR" dirty="0" smtClean="0"/>
              <a:t>Principais Motivos </a:t>
            </a:r>
            <a:r>
              <a:rPr lang="pt-BR" dirty="0" smtClean="0"/>
              <a:t>de Fechamento de Empresas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0016085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endParaRPr lang="pt-BR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Com 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a gestão do fluxo de caixa em prática e organizada, seria possível visualizar com antecedência as necessidades financeiras que a empresa poderá enfrentar em determinados períodos, e seria uma ferramenta que auxiliaria o gestor da empresa desde que suas informações sejam claras e de fácil entendimento. </a:t>
            </a:r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pt-BR" dirty="0" smtClean="0"/>
              <a:t>Gestão do Fluxo de Caixa nas Microempresas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1848420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pt-BR" dirty="0">
              <a:solidFill>
                <a:srgbClr val="FF0000"/>
              </a:solidFill>
            </a:endParaRPr>
          </a:p>
          <a:p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A importância da implantação do Fluxo de 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Caixa.</a:t>
            </a:r>
            <a:endParaRPr lang="pt-BR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pt-BR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H1 – A gestão do fluxo de caixa poderia auxiliar no controle de recursos.</a:t>
            </a:r>
          </a:p>
          <a:p>
            <a:endParaRPr lang="pt-BR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H2 – Fluxo de Caixa é uma ferramenta de controle financeiro que diminuiria os riscos da gestão.</a:t>
            </a:r>
            <a:endParaRPr lang="pt-BR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pt-BR" dirty="0" smtClean="0">
                <a:solidFill>
                  <a:schemeClr val="tx1"/>
                </a:solidFill>
              </a:rPr>
              <a:t>Análise das Hipóteses Levantadas</a:t>
            </a:r>
            <a:endParaRPr lang="pt-BR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73829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H3 – Administração do Fluxo de Caixa seria uma ferramenta essencial para análise da tomada de decisão.</a:t>
            </a:r>
          </a:p>
          <a:p>
            <a:endParaRPr lang="pt-BR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H0 – As empresas não tem necessidade de utilização do fluxo de caixa para o auxilio empresarial na análise de capital de giro.</a:t>
            </a:r>
          </a:p>
          <a:p>
            <a:endParaRPr lang="pt-BR" dirty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pt-BR" dirty="0">
                <a:solidFill>
                  <a:schemeClr val="tx1"/>
                </a:solidFill>
              </a:rPr>
              <a:t>Análise das Hipóteses Levantadas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2738433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Espaço Reservado para Conteú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17972182"/>
              </p:ext>
            </p:extLst>
          </p:nvPr>
        </p:nvGraphicFramePr>
        <p:xfrm>
          <a:off x="-4" y="-5"/>
          <a:ext cx="9144000" cy="682814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536866"/>
                <a:gridCol w="288590"/>
                <a:gridCol w="288590"/>
                <a:gridCol w="288590"/>
                <a:gridCol w="288590"/>
                <a:gridCol w="288590"/>
                <a:gridCol w="288590"/>
                <a:gridCol w="288590"/>
                <a:gridCol w="288590"/>
                <a:gridCol w="431948"/>
                <a:gridCol w="933233"/>
                <a:gridCol w="933233"/>
              </a:tblGrid>
              <a:tr h="316904">
                <a:tc gridSpan="1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</a:rPr>
                        <a:t>FLUXO DE CAIXA DIÁRIO</a:t>
                      </a:r>
                      <a:endParaRPr lang="pt-BR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169" marR="39169" marT="0" marB="0" anchor="b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sz="900">
                        <a:effectLst/>
                        <a:latin typeface="Calibri"/>
                      </a:endParaRPr>
                    </a:p>
                  </a:txBody>
                  <a:tcPr marL="39169" marR="39169" marT="0" marB="0" anchor="b"/>
                </a:tc>
              </a:tr>
              <a:tr h="230236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700">
                          <a:effectLst/>
                        </a:rPr>
                        <a:t>DESCRIÇÃO</a:t>
                      </a:r>
                      <a:endParaRPr lang="pt-B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169" marR="39169" marT="0" marB="0" anchor="ctr"/>
                </a:tc>
                <a:tc gridSpan="10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900">
                          <a:effectLst/>
                        </a:rPr>
                        <a:t>Dias</a:t>
                      </a:r>
                      <a:endParaRPr lang="pt-B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169" marR="39169" marT="0" marB="0" anchor="b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sz="900">
                        <a:effectLst/>
                        <a:latin typeface="Calibri"/>
                      </a:endParaRPr>
                    </a:p>
                  </a:txBody>
                  <a:tcPr marL="39169" marR="39169" marT="0" marB="0" anchor="b"/>
                </a:tc>
              </a:tr>
              <a:tr h="204654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700" dirty="0">
                          <a:effectLst/>
                        </a:rPr>
                        <a:t>1</a:t>
                      </a:r>
                      <a:endParaRPr lang="pt-BR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169" marR="3916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700">
                          <a:effectLst/>
                        </a:rPr>
                        <a:t>2</a:t>
                      </a:r>
                      <a:endParaRPr lang="pt-B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169" marR="3916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700">
                          <a:effectLst/>
                        </a:rPr>
                        <a:t>3</a:t>
                      </a:r>
                      <a:endParaRPr lang="pt-B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169" marR="3916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700">
                          <a:effectLst/>
                        </a:rPr>
                        <a:t>4</a:t>
                      </a:r>
                      <a:endParaRPr lang="pt-B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169" marR="3916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700">
                          <a:effectLst/>
                        </a:rPr>
                        <a:t>5</a:t>
                      </a:r>
                      <a:endParaRPr lang="pt-B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169" marR="3916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700">
                          <a:effectLst/>
                        </a:rPr>
                        <a:t>6</a:t>
                      </a:r>
                      <a:endParaRPr lang="pt-B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169" marR="3916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700">
                          <a:effectLst/>
                        </a:rPr>
                        <a:t>7</a:t>
                      </a:r>
                      <a:endParaRPr lang="pt-B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169" marR="3916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700">
                          <a:effectLst/>
                        </a:rPr>
                        <a:t>8</a:t>
                      </a:r>
                      <a:endParaRPr lang="pt-B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169" marR="3916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700">
                          <a:effectLst/>
                        </a:rPr>
                        <a:t>9</a:t>
                      </a:r>
                      <a:endParaRPr lang="pt-B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169" marR="3916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700">
                          <a:effectLst/>
                        </a:rPr>
                        <a:t>10</a:t>
                      </a:r>
                      <a:endParaRPr lang="pt-B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169" marR="39169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800" dirty="0">
                          <a:effectLst/>
                        </a:rPr>
                        <a:t>TOTAL</a:t>
                      </a:r>
                      <a:endParaRPr lang="pt-BR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169" marR="39169" marT="0" marB="0" anchor="b"/>
                </a:tc>
              </a:tr>
              <a:tr h="23023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900">
                          <a:effectLst/>
                        </a:rPr>
                        <a:t>ENTRADAS</a:t>
                      </a:r>
                      <a:endParaRPr lang="pt-B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169" marR="3916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700">
                          <a:effectLst/>
                        </a:rPr>
                        <a:t> </a:t>
                      </a:r>
                      <a:endParaRPr lang="pt-B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169" marR="3916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700">
                          <a:effectLst/>
                        </a:rPr>
                        <a:t> </a:t>
                      </a:r>
                      <a:endParaRPr lang="pt-B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169" marR="3916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700">
                          <a:effectLst/>
                        </a:rPr>
                        <a:t> </a:t>
                      </a:r>
                      <a:endParaRPr lang="pt-B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169" marR="3916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700">
                          <a:effectLst/>
                        </a:rPr>
                        <a:t> </a:t>
                      </a:r>
                      <a:endParaRPr lang="pt-B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169" marR="3916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700">
                          <a:effectLst/>
                        </a:rPr>
                        <a:t> </a:t>
                      </a:r>
                      <a:endParaRPr lang="pt-B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169" marR="3916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700">
                          <a:effectLst/>
                        </a:rPr>
                        <a:t> </a:t>
                      </a:r>
                      <a:endParaRPr lang="pt-B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169" marR="3916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700">
                          <a:effectLst/>
                        </a:rPr>
                        <a:t> </a:t>
                      </a:r>
                      <a:endParaRPr lang="pt-B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169" marR="3916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700">
                          <a:effectLst/>
                        </a:rPr>
                        <a:t> </a:t>
                      </a:r>
                      <a:endParaRPr lang="pt-B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169" marR="3916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700">
                          <a:effectLst/>
                        </a:rPr>
                        <a:t> </a:t>
                      </a:r>
                      <a:endParaRPr lang="pt-B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169" marR="3916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700">
                          <a:effectLst/>
                        </a:rPr>
                        <a:t> </a:t>
                      </a:r>
                      <a:endParaRPr lang="pt-B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169" marR="39169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800">
                          <a:effectLst/>
                        </a:rPr>
                        <a:t> </a:t>
                      </a:r>
                      <a:endParaRPr lang="pt-B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169" marR="39169" marT="0" marB="0" anchor="b"/>
                </a:tc>
              </a:tr>
              <a:tr h="23023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900">
                          <a:effectLst/>
                        </a:rPr>
                        <a:t>Dinheiro</a:t>
                      </a:r>
                      <a:endParaRPr lang="pt-B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169" marR="39169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900">
                          <a:effectLst/>
                        </a:rPr>
                        <a:t> </a:t>
                      </a:r>
                      <a:endParaRPr lang="pt-B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169" marR="39169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900">
                          <a:effectLst/>
                        </a:rPr>
                        <a:t> </a:t>
                      </a:r>
                      <a:endParaRPr lang="pt-B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169" marR="39169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900">
                          <a:effectLst/>
                        </a:rPr>
                        <a:t> </a:t>
                      </a:r>
                      <a:endParaRPr lang="pt-B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169" marR="39169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900">
                          <a:effectLst/>
                        </a:rPr>
                        <a:t> </a:t>
                      </a:r>
                      <a:endParaRPr lang="pt-B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169" marR="39169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900">
                          <a:effectLst/>
                        </a:rPr>
                        <a:t> </a:t>
                      </a:r>
                      <a:endParaRPr lang="pt-B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169" marR="39169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900">
                          <a:effectLst/>
                        </a:rPr>
                        <a:t> </a:t>
                      </a:r>
                      <a:endParaRPr lang="pt-B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169" marR="39169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900">
                          <a:effectLst/>
                        </a:rPr>
                        <a:t> </a:t>
                      </a:r>
                      <a:endParaRPr lang="pt-B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169" marR="39169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900">
                          <a:effectLst/>
                        </a:rPr>
                        <a:t> </a:t>
                      </a:r>
                      <a:endParaRPr lang="pt-B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169" marR="39169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900">
                          <a:effectLst/>
                        </a:rPr>
                        <a:t> </a:t>
                      </a:r>
                      <a:endParaRPr lang="pt-B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169" marR="39169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900">
                          <a:effectLst/>
                        </a:rPr>
                        <a:t> </a:t>
                      </a:r>
                      <a:endParaRPr lang="pt-B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169" marR="39169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800">
                          <a:effectLst/>
                        </a:rPr>
                        <a:t> </a:t>
                      </a:r>
                      <a:endParaRPr lang="pt-B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169" marR="39169" marT="0" marB="0" anchor="b"/>
                </a:tc>
              </a:tr>
              <a:tr h="23023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900">
                          <a:effectLst/>
                        </a:rPr>
                        <a:t>Cheque Pré-Datado</a:t>
                      </a:r>
                      <a:endParaRPr lang="pt-B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169" marR="39169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900">
                          <a:effectLst/>
                        </a:rPr>
                        <a:t> </a:t>
                      </a:r>
                      <a:endParaRPr lang="pt-B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169" marR="39169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900">
                          <a:effectLst/>
                        </a:rPr>
                        <a:t> </a:t>
                      </a:r>
                      <a:endParaRPr lang="pt-B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169" marR="39169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900">
                          <a:effectLst/>
                        </a:rPr>
                        <a:t> </a:t>
                      </a:r>
                      <a:endParaRPr lang="pt-B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169" marR="39169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900">
                          <a:effectLst/>
                        </a:rPr>
                        <a:t> </a:t>
                      </a:r>
                      <a:endParaRPr lang="pt-B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169" marR="39169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900">
                          <a:effectLst/>
                        </a:rPr>
                        <a:t> </a:t>
                      </a:r>
                      <a:endParaRPr lang="pt-B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169" marR="39169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900">
                          <a:effectLst/>
                        </a:rPr>
                        <a:t> </a:t>
                      </a:r>
                      <a:endParaRPr lang="pt-B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169" marR="39169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900">
                          <a:effectLst/>
                        </a:rPr>
                        <a:t> </a:t>
                      </a:r>
                      <a:endParaRPr lang="pt-B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169" marR="39169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900">
                          <a:effectLst/>
                        </a:rPr>
                        <a:t> </a:t>
                      </a:r>
                      <a:endParaRPr lang="pt-B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169" marR="39169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900">
                          <a:effectLst/>
                        </a:rPr>
                        <a:t> </a:t>
                      </a:r>
                      <a:endParaRPr lang="pt-B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169" marR="39169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900">
                          <a:effectLst/>
                        </a:rPr>
                        <a:t> </a:t>
                      </a:r>
                      <a:endParaRPr lang="pt-B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169" marR="39169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800">
                          <a:effectLst/>
                        </a:rPr>
                        <a:t> </a:t>
                      </a:r>
                      <a:endParaRPr lang="pt-B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169" marR="39169" marT="0" marB="0" anchor="b"/>
                </a:tc>
              </a:tr>
              <a:tr h="23023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900">
                          <a:effectLst/>
                        </a:rPr>
                        <a:t>Duplicatas a Receber</a:t>
                      </a:r>
                      <a:endParaRPr lang="pt-B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169" marR="39169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900">
                          <a:effectLst/>
                        </a:rPr>
                        <a:t> </a:t>
                      </a:r>
                      <a:endParaRPr lang="pt-B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169" marR="39169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900">
                          <a:effectLst/>
                        </a:rPr>
                        <a:t> </a:t>
                      </a:r>
                      <a:endParaRPr lang="pt-B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169" marR="39169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900">
                          <a:effectLst/>
                        </a:rPr>
                        <a:t> </a:t>
                      </a:r>
                      <a:endParaRPr lang="pt-B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169" marR="39169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900">
                          <a:effectLst/>
                        </a:rPr>
                        <a:t> </a:t>
                      </a:r>
                      <a:endParaRPr lang="pt-B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169" marR="39169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900">
                          <a:effectLst/>
                        </a:rPr>
                        <a:t> </a:t>
                      </a:r>
                      <a:endParaRPr lang="pt-B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169" marR="39169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900">
                          <a:effectLst/>
                        </a:rPr>
                        <a:t> </a:t>
                      </a:r>
                      <a:endParaRPr lang="pt-B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169" marR="39169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900">
                          <a:effectLst/>
                        </a:rPr>
                        <a:t> </a:t>
                      </a:r>
                      <a:endParaRPr lang="pt-B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169" marR="39169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900">
                          <a:effectLst/>
                        </a:rPr>
                        <a:t> </a:t>
                      </a:r>
                      <a:endParaRPr lang="pt-B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169" marR="39169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900">
                          <a:effectLst/>
                        </a:rPr>
                        <a:t> </a:t>
                      </a:r>
                      <a:endParaRPr lang="pt-B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169" marR="39169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900">
                          <a:effectLst/>
                        </a:rPr>
                        <a:t> </a:t>
                      </a:r>
                      <a:endParaRPr lang="pt-B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169" marR="39169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800">
                          <a:effectLst/>
                        </a:rPr>
                        <a:t> </a:t>
                      </a:r>
                      <a:endParaRPr lang="pt-B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169" marR="39169" marT="0" marB="0" anchor="b"/>
                </a:tc>
              </a:tr>
              <a:tr h="23023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900">
                          <a:effectLst/>
                        </a:rPr>
                        <a:t>Cartão de Crédito</a:t>
                      </a:r>
                      <a:endParaRPr lang="pt-B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169" marR="39169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900">
                          <a:effectLst/>
                        </a:rPr>
                        <a:t> </a:t>
                      </a:r>
                      <a:endParaRPr lang="pt-B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169" marR="39169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900">
                          <a:effectLst/>
                        </a:rPr>
                        <a:t> </a:t>
                      </a:r>
                      <a:endParaRPr lang="pt-B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169" marR="39169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900">
                          <a:effectLst/>
                        </a:rPr>
                        <a:t> </a:t>
                      </a:r>
                      <a:endParaRPr lang="pt-B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169" marR="39169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900">
                          <a:effectLst/>
                        </a:rPr>
                        <a:t> </a:t>
                      </a:r>
                      <a:endParaRPr lang="pt-B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169" marR="39169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900">
                          <a:effectLst/>
                        </a:rPr>
                        <a:t> </a:t>
                      </a:r>
                      <a:endParaRPr lang="pt-B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169" marR="39169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900">
                          <a:effectLst/>
                        </a:rPr>
                        <a:t> </a:t>
                      </a:r>
                      <a:endParaRPr lang="pt-B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169" marR="39169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900">
                          <a:effectLst/>
                        </a:rPr>
                        <a:t> </a:t>
                      </a:r>
                      <a:endParaRPr lang="pt-B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169" marR="39169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900">
                          <a:effectLst/>
                        </a:rPr>
                        <a:t> </a:t>
                      </a:r>
                      <a:endParaRPr lang="pt-B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169" marR="39169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900">
                          <a:effectLst/>
                        </a:rPr>
                        <a:t> </a:t>
                      </a:r>
                      <a:endParaRPr lang="pt-B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169" marR="39169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900">
                          <a:effectLst/>
                        </a:rPr>
                        <a:t> </a:t>
                      </a:r>
                      <a:endParaRPr lang="pt-B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169" marR="39169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800">
                          <a:effectLst/>
                        </a:rPr>
                        <a:t> </a:t>
                      </a:r>
                      <a:endParaRPr lang="pt-B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169" marR="39169" marT="0" marB="0" anchor="b"/>
                </a:tc>
              </a:tr>
              <a:tr h="23023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900">
                          <a:effectLst/>
                        </a:rPr>
                        <a:t>Outros Recebimentos</a:t>
                      </a:r>
                      <a:endParaRPr lang="pt-B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169" marR="39169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900">
                          <a:effectLst/>
                        </a:rPr>
                        <a:t> </a:t>
                      </a:r>
                      <a:endParaRPr lang="pt-B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169" marR="39169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900">
                          <a:effectLst/>
                        </a:rPr>
                        <a:t> </a:t>
                      </a:r>
                      <a:endParaRPr lang="pt-B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169" marR="39169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900">
                          <a:effectLst/>
                        </a:rPr>
                        <a:t> </a:t>
                      </a:r>
                      <a:endParaRPr lang="pt-B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169" marR="39169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900">
                          <a:effectLst/>
                        </a:rPr>
                        <a:t> </a:t>
                      </a:r>
                      <a:endParaRPr lang="pt-B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169" marR="39169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900">
                          <a:effectLst/>
                        </a:rPr>
                        <a:t> </a:t>
                      </a:r>
                      <a:endParaRPr lang="pt-B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169" marR="39169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900">
                          <a:effectLst/>
                        </a:rPr>
                        <a:t> </a:t>
                      </a:r>
                      <a:endParaRPr lang="pt-B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169" marR="39169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900">
                          <a:effectLst/>
                        </a:rPr>
                        <a:t> </a:t>
                      </a:r>
                      <a:endParaRPr lang="pt-B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169" marR="39169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900">
                          <a:effectLst/>
                        </a:rPr>
                        <a:t> </a:t>
                      </a:r>
                      <a:endParaRPr lang="pt-B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169" marR="39169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900">
                          <a:effectLst/>
                        </a:rPr>
                        <a:t> </a:t>
                      </a:r>
                      <a:endParaRPr lang="pt-B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169" marR="39169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900">
                          <a:effectLst/>
                        </a:rPr>
                        <a:t> </a:t>
                      </a:r>
                      <a:endParaRPr lang="pt-B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169" marR="39169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800">
                          <a:effectLst/>
                        </a:rPr>
                        <a:t> </a:t>
                      </a:r>
                      <a:endParaRPr lang="pt-B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169" marR="39169" marT="0" marB="0" anchor="b"/>
                </a:tc>
              </a:tr>
              <a:tr h="23023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900">
                          <a:effectLst/>
                        </a:rPr>
                        <a:t>TOTAL DE ENTRADAS</a:t>
                      </a:r>
                      <a:endParaRPr lang="pt-B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169" marR="39169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900">
                          <a:effectLst/>
                        </a:rPr>
                        <a:t> </a:t>
                      </a:r>
                      <a:endParaRPr lang="pt-B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169" marR="39169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900">
                          <a:effectLst/>
                        </a:rPr>
                        <a:t> </a:t>
                      </a:r>
                      <a:endParaRPr lang="pt-B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169" marR="39169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900">
                          <a:effectLst/>
                        </a:rPr>
                        <a:t> </a:t>
                      </a:r>
                      <a:endParaRPr lang="pt-B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169" marR="39169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900">
                          <a:effectLst/>
                        </a:rPr>
                        <a:t> </a:t>
                      </a:r>
                      <a:endParaRPr lang="pt-B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169" marR="39169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900">
                          <a:effectLst/>
                        </a:rPr>
                        <a:t> </a:t>
                      </a:r>
                      <a:endParaRPr lang="pt-B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169" marR="39169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900">
                          <a:effectLst/>
                        </a:rPr>
                        <a:t> </a:t>
                      </a:r>
                      <a:endParaRPr lang="pt-B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169" marR="39169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900">
                          <a:effectLst/>
                        </a:rPr>
                        <a:t> </a:t>
                      </a:r>
                      <a:endParaRPr lang="pt-B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169" marR="39169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900">
                          <a:effectLst/>
                        </a:rPr>
                        <a:t> </a:t>
                      </a:r>
                      <a:endParaRPr lang="pt-B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169" marR="39169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900">
                          <a:effectLst/>
                        </a:rPr>
                        <a:t> </a:t>
                      </a:r>
                      <a:endParaRPr lang="pt-B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169" marR="39169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900">
                          <a:effectLst/>
                        </a:rPr>
                        <a:t> </a:t>
                      </a:r>
                      <a:endParaRPr lang="pt-B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169" marR="39169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800">
                          <a:effectLst/>
                        </a:rPr>
                        <a:t> </a:t>
                      </a:r>
                      <a:endParaRPr lang="pt-B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169" marR="39169" marT="0" marB="0" anchor="b"/>
                </a:tc>
              </a:tr>
              <a:tr h="23023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900">
                          <a:effectLst/>
                        </a:rPr>
                        <a:t>SAÍDAS</a:t>
                      </a:r>
                      <a:endParaRPr lang="pt-B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169" marR="3916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700">
                          <a:effectLst/>
                        </a:rPr>
                        <a:t> </a:t>
                      </a:r>
                      <a:endParaRPr lang="pt-B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169" marR="3916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700">
                          <a:effectLst/>
                        </a:rPr>
                        <a:t> </a:t>
                      </a:r>
                      <a:endParaRPr lang="pt-B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169" marR="3916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700">
                          <a:effectLst/>
                        </a:rPr>
                        <a:t> </a:t>
                      </a:r>
                      <a:endParaRPr lang="pt-B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169" marR="3916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700">
                          <a:effectLst/>
                        </a:rPr>
                        <a:t> </a:t>
                      </a:r>
                      <a:endParaRPr lang="pt-B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169" marR="3916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700">
                          <a:effectLst/>
                        </a:rPr>
                        <a:t> </a:t>
                      </a:r>
                      <a:endParaRPr lang="pt-B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169" marR="3916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700">
                          <a:effectLst/>
                        </a:rPr>
                        <a:t> </a:t>
                      </a:r>
                      <a:endParaRPr lang="pt-B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169" marR="3916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700">
                          <a:effectLst/>
                        </a:rPr>
                        <a:t> </a:t>
                      </a:r>
                      <a:endParaRPr lang="pt-B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169" marR="3916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700">
                          <a:effectLst/>
                        </a:rPr>
                        <a:t> </a:t>
                      </a:r>
                      <a:endParaRPr lang="pt-B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169" marR="3916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700">
                          <a:effectLst/>
                        </a:rPr>
                        <a:t> </a:t>
                      </a:r>
                      <a:endParaRPr lang="pt-B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169" marR="3916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700">
                          <a:effectLst/>
                        </a:rPr>
                        <a:t> </a:t>
                      </a:r>
                      <a:endParaRPr lang="pt-B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169" marR="39169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800">
                          <a:effectLst/>
                        </a:rPr>
                        <a:t> </a:t>
                      </a:r>
                      <a:endParaRPr lang="pt-B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169" marR="39169" marT="0" marB="0" anchor="b"/>
                </a:tc>
              </a:tr>
              <a:tr h="23023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900">
                          <a:effectLst/>
                        </a:rPr>
                        <a:t>Salários</a:t>
                      </a:r>
                      <a:endParaRPr lang="pt-B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169" marR="39169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900">
                          <a:effectLst/>
                        </a:rPr>
                        <a:t> </a:t>
                      </a:r>
                      <a:endParaRPr lang="pt-B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169" marR="39169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900">
                          <a:effectLst/>
                        </a:rPr>
                        <a:t> </a:t>
                      </a:r>
                      <a:endParaRPr lang="pt-B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169" marR="39169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900">
                          <a:effectLst/>
                        </a:rPr>
                        <a:t> </a:t>
                      </a:r>
                      <a:endParaRPr lang="pt-B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169" marR="39169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900">
                          <a:effectLst/>
                        </a:rPr>
                        <a:t> </a:t>
                      </a:r>
                      <a:endParaRPr lang="pt-B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169" marR="39169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900">
                          <a:effectLst/>
                        </a:rPr>
                        <a:t> </a:t>
                      </a:r>
                      <a:endParaRPr lang="pt-B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169" marR="39169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900">
                          <a:effectLst/>
                        </a:rPr>
                        <a:t> </a:t>
                      </a:r>
                      <a:endParaRPr lang="pt-B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169" marR="39169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900">
                          <a:effectLst/>
                        </a:rPr>
                        <a:t> </a:t>
                      </a:r>
                      <a:endParaRPr lang="pt-B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169" marR="39169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900">
                          <a:effectLst/>
                        </a:rPr>
                        <a:t> </a:t>
                      </a:r>
                      <a:endParaRPr lang="pt-B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169" marR="39169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900">
                          <a:effectLst/>
                        </a:rPr>
                        <a:t> </a:t>
                      </a:r>
                      <a:endParaRPr lang="pt-B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169" marR="39169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900">
                          <a:effectLst/>
                        </a:rPr>
                        <a:t> </a:t>
                      </a:r>
                      <a:endParaRPr lang="pt-B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169" marR="39169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800">
                          <a:effectLst/>
                        </a:rPr>
                        <a:t> </a:t>
                      </a:r>
                      <a:endParaRPr lang="pt-B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169" marR="39169" marT="0" marB="0" anchor="b"/>
                </a:tc>
              </a:tr>
              <a:tr h="32044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900">
                          <a:effectLst/>
                        </a:rPr>
                        <a:t>Encargos</a:t>
                      </a:r>
                      <a:endParaRPr lang="pt-B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169" marR="39169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900">
                          <a:effectLst/>
                        </a:rPr>
                        <a:t> </a:t>
                      </a:r>
                      <a:endParaRPr lang="pt-B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169" marR="39169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900">
                          <a:effectLst/>
                        </a:rPr>
                        <a:t> </a:t>
                      </a:r>
                      <a:endParaRPr lang="pt-B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169" marR="39169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900">
                          <a:effectLst/>
                        </a:rPr>
                        <a:t> </a:t>
                      </a:r>
                      <a:endParaRPr lang="pt-B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169" marR="39169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900">
                          <a:effectLst/>
                        </a:rPr>
                        <a:t> </a:t>
                      </a:r>
                      <a:endParaRPr lang="pt-B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169" marR="39169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900">
                          <a:effectLst/>
                        </a:rPr>
                        <a:t> </a:t>
                      </a:r>
                      <a:endParaRPr lang="pt-B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169" marR="39169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900">
                          <a:effectLst/>
                        </a:rPr>
                        <a:t> </a:t>
                      </a:r>
                      <a:endParaRPr lang="pt-B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169" marR="39169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900">
                          <a:effectLst/>
                        </a:rPr>
                        <a:t> </a:t>
                      </a:r>
                      <a:endParaRPr lang="pt-B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169" marR="39169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900">
                          <a:effectLst/>
                        </a:rPr>
                        <a:t> </a:t>
                      </a:r>
                      <a:endParaRPr lang="pt-B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169" marR="39169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900">
                          <a:effectLst/>
                        </a:rPr>
                        <a:t> </a:t>
                      </a:r>
                      <a:endParaRPr lang="pt-B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169" marR="39169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900">
                          <a:effectLst/>
                        </a:rPr>
                        <a:t> </a:t>
                      </a:r>
                      <a:endParaRPr lang="pt-B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169" marR="39169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800">
                          <a:effectLst/>
                        </a:rPr>
                        <a:t> </a:t>
                      </a:r>
                      <a:endParaRPr lang="pt-B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169" marR="39169" marT="0" marB="0" anchor="b"/>
                </a:tc>
              </a:tr>
              <a:tr h="23023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900">
                          <a:effectLst/>
                        </a:rPr>
                        <a:t>Pagamento a Fornecedores</a:t>
                      </a:r>
                      <a:endParaRPr lang="pt-B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169" marR="39169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900">
                          <a:effectLst/>
                        </a:rPr>
                        <a:t> </a:t>
                      </a:r>
                      <a:endParaRPr lang="pt-B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169" marR="39169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900">
                          <a:effectLst/>
                        </a:rPr>
                        <a:t> </a:t>
                      </a:r>
                      <a:endParaRPr lang="pt-B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169" marR="39169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900">
                          <a:effectLst/>
                        </a:rPr>
                        <a:t> </a:t>
                      </a:r>
                      <a:endParaRPr lang="pt-B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169" marR="39169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900">
                          <a:effectLst/>
                        </a:rPr>
                        <a:t> </a:t>
                      </a:r>
                      <a:endParaRPr lang="pt-B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169" marR="39169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900">
                          <a:effectLst/>
                        </a:rPr>
                        <a:t> </a:t>
                      </a:r>
                      <a:endParaRPr lang="pt-B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169" marR="39169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900">
                          <a:effectLst/>
                        </a:rPr>
                        <a:t> </a:t>
                      </a:r>
                      <a:endParaRPr lang="pt-B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169" marR="39169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900">
                          <a:effectLst/>
                        </a:rPr>
                        <a:t> </a:t>
                      </a:r>
                      <a:endParaRPr lang="pt-B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169" marR="39169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900">
                          <a:effectLst/>
                        </a:rPr>
                        <a:t> </a:t>
                      </a:r>
                      <a:endParaRPr lang="pt-B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169" marR="39169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900">
                          <a:effectLst/>
                        </a:rPr>
                        <a:t> </a:t>
                      </a:r>
                      <a:endParaRPr lang="pt-B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169" marR="39169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900">
                          <a:effectLst/>
                        </a:rPr>
                        <a:t> </a:t>
                      </a:r>
                      <a:endParaRPr lang="pt-B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169" marR="39169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800">
                          <a:effectLst/>
                        </a:rPr>
                        <a:t> </a:t>
                      </a:r>
                      <a:endParaRPr lang="pt-B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169" marR="39169" marT="0" marB="0" anchor="b"/>
                </a:tc>
              </a:tr>
              <a:tr h="23023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900">
                          <a:effectLst/>
                        </a:rPr>
                        <a:t>Despesas Bancárias</a:t>
                      </a:r>
                      <a:endParaRPr lang="pt-B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169" marR="39169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900">
                          <a:effectLst/>
                        </a:rPr>
                        <a:t> </a:t>
                      </a:r>
                      <a:endParaRPr lang="pt-B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169" marR="39169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900">
                          <a:effectLst/>
                        </a:rPr>
                        <a:t> </a:t>
                      </a:r>
                      <a:endParaRPr lang="pt-B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169" marR="39169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900">
                          <a:effectLst/>
                        </a:rPr>
                        <a:t> </a:t>
                      </a:r>
                      <a:endParaRPr lang="pt-B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169" marR="39169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900">
                          <a:effectLst/>
                        </a:rPr>
                        <a:t> </a:t>
                      </a:r>
                      <a:endParaRPr lang="pt-B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169" marR="39169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900">
                          <a:effectLst/>
                        </a:rPr>
                        <a:t> </a:t>
                      </a:r>
                      <a:endParaRPr lang="pt-B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169" marR="39169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900">
                          <a:effectLst/>
                        </a:rPr>
                        <a:t> </a:t>
                      </a:r>
                      <a:endParaRPr lang="pt-B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169" marR="39169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900">
                          <a:effectLst/>
                        </a:rPr>
                        <a:t> </a:t>
                      </a:r>
                      <a:endParaRPr lang="pt-B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169" marR="39169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900">
                          <a:effectLst/>
                        </a:rPr>
                        <a:t> </a:t>
                      </a:r>
                      <a:endParaRPr lang="pt-B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169" marR="39169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900">
                          <a:effectLst/>
                        </a:rPr>
                        <a:t> </a:t>
                      </a:r>
                      <a:endParaRPr lang="pt-B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169" marR="39169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900">
                          <a:effectLst/>
                        </a:rPr>
                        <a:t> </a:t>
                      </a:r>
                      <a:endParaRPr lang="pt-B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169" marR="39169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800">
                          <a:effectLst/>
                        </a:rPr>
                        <a:t> </a:t>
                      </a:r>
                      <a:endParaRPr lang="pt-B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169" marR="39169" marT="0" marB="0" anchor="b"/>
                </a:tc>
              </a:tr>
              <a:tr h="23023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900">
                          <a:effectLst/>
                        </a:rPr>
                        <a:t>Energia Elétrica</a:t>
                      </a:r>
                      <a:endParaRPr lang="pt-B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169" marR="39169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900">
                          <a:effectLst/>
                        </a:rPr>
                        <a:t> </a:t>
                      </a:r>
                      <a:endParaRPr lang="pt-B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169" marR="39169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900">
                          <a:effectLst/>
                        </a:rPr>
                        <a:t> </a:t>
                      </a:r>
                      <a:endParaRPr lang="pt-B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169" marR="39169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900">
                          <a:effectLst/>
                        </a:rPr>
                        <a:t> </a:t>
                      </a:r>
                      <a:endParaRPr lang="pt-B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169" marR="39169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900">
                          <a:effectLst/>
                        </a:rPr>
                        <a:t> </a:t>
                      </a:r>
                      <a:endParaRPr lang="pt-B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169" marR="39169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900">
                          <a:effectLst/>
                        </a:rPr>
                        <a:t> </a:t>
                      </a:r>
                      <a:endParaRPr lang="pt-B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169" marR="39169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900">
                          <a:effectLst/>
                        </a:rPr>
                        <a:t> </a:t>
                      </a:r>
                      <a:endParaRPr lang="pt-B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169" marR="39169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900">
                          <a:effectLst/>
                        </a:rPr>
                        <a:t> </a:t>
                      </a:r>
                      <a:endParaRPr lang="pt-B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169" marR="39169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900">
                          <a:effectLst/>
                        </a:rPr>
                        <a:t> </a:t>
                      </a:r>
                      <a:endParaRPr lang="pt-B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169" marR="39169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900">
                          <a:effectLst/>
                        </a:rPr>
                        <a:t> </a:t>
                      </a:r>
                      <a:endParaRPr lang="pt-B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169" marR="39169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900">
                          <a:effectLst/>
                        </a:rPr>
                        <a:t> </a:t>
                      </a:r>
                      <a:endParaRPr lang="pt-B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169" marR="39169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800">
                          <a:effectLst/>
                        </a:rPr>
                        <a:t> </a:t>
                      </a:r>
                      <a:endParaRPr lang="pt-B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169" marR="39169" marT="0" marB="0" anchor="b"/>
                </a:tc>
              </a:tr>
              <a:tr h="23023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900">
                          <a:effectLst/>
                        </a:rPr>
                        <a:t>Água</a:t>
                      </a:r>
                      <a:endParaRPr lang="pt-B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169" marR="39169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900">
                          <a:effectLst/>
                        </a:rPr>
                        <a:t> </a:t>
                      </a:r>
                      <a:endParaRPr lang="pt-B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169" marR="39169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900">
                          <a:effectLst/>
                        </a:rPr>
                        <a:t> </a:t>
                      </a:r>
                      <a:endParaRPr lang="pt-B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169" marR="39169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900">
                          <a:effectLst/>
                        </a:rPr>
                        <a:t> </a:t>
                      </a:r>
                      <a:endParaRPr lang="pt-B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169" marR="39169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900">
                          <a:effectLst/>
                        </a:rPr>
                        <a:t> </a:t>
                      </a:r>
                      <a:endParaRPr lang="pt-B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169" marR="39169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900">
                          <a:effectLst/>
                        </a:rPr>
                        <a:t> </a:t>
                      </a:r>
                      <a:endParaRPr lang="pt-B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169" marR="39169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900">
                          <a:effectLst/>
                        </a:rPr>
                        <a:t> </a:t>
                      </a:r>
                      <a:endParaRPr lang="pt-B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169" marR="39169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900">
                          <a:effectLst/>
                        </a:rPr>
                        <a:t> </a:t>
                      </a:r>
                      <a:endParaRPr lang="pt-B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169" marR="39169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900">
                          <a:effectLst/>
                        </a:rPr>
                        <a:t> </a:t>
                      </a:r>
                      <a:endParaRPr lang="pt-B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169" marR="39169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900">
                          <a:effectLst/>
                        </a:rPr>
                        <a:t> </a:t>
                      </a:r>
                      <a:endParaRPr lang="pt-B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169" marR="39169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900">
                          <a:effectLst/>
                        </a:rPr>
                        <a:t> </a:t>
                      </a:r>
                      <a:endParaRPr lang="pt-B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169" marR="39169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800">
                          <a:effectLst/>
                        </a:rPr>
                        <a:t> </a:t>
                      </a:r>
                      <a:endParaRPr lang="pt-B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169" marR="39169" marT="0" marB="0" anchor="b"/>
                </a:tc>
              </a:tr>
              <a:tr h="23023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900">
                          <a:effectLst/>
                        </a:rPr>
                        <a:t>Telefones</a:t>
                      </a:r>
                      <a:endParaRPr lang="pt-B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169" marR="39169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900">
                          <a:effectLst/>
                        </a:rPr>
                        <a:t> </a:t>
                      </a:r>
                      <a:endParaRPr lang="pt-B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169" marR="39169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900">
                          <a:effectLst/>
                        </a:rPr>
                        <a:t> </a:t>
                      </a:r>
                      <a:endParaRPr lang="pt-B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169" marR="39169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900">
                          <a:effectLst/>
                        </a:rPr>
                        <a:t> </a:t>
                      </a:r>
                      <a:endParaRPr lang="pt-B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169" marR="39169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900">
                          <a:effectLst/>
                        </a:rPr>
                        <a:t> </a:t>
                      </a:r>
                      <a:endParaRPr lang="pt-B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169" marR="39169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900">
                          <a:effectLst/>
                        </a:rPr>
                        <a:t> </a:t>
                      </a:r>
                      <a:endParaRPr lang="pt-B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169" marR="39169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900">
                          <a:effectLst/>
                        </a:rPr>
                        <a:t> </a:t>
                      </a:r>
                      <a:endParaRPr lang="pt-B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169" marR="39169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900">
                          <a:effectLst/>
                        </a:rPr>
                        <a:t> </a:t>
                      </a:r>
                      <a:endParaRPr lang="pt-B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169" marR="39169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900">
                          <a:effectLst/>
                        </a:rPr>
                        <a:t> </a:t>
                      </a:r>
                      <a:endParaRPr lang="pt-B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169" marR="39169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900">
                          <a:effectLst/>
                        </a:rPr>
                        <a:t> </a:t>
                      </a:r>
                      <a:endParaRPr lang="pt-B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169" marR="39169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900">
                          <a:effectLst/>
                        </a:rPr>
                        <a:t> </a:t>
                      </a:r>
                      <a:endParaRPr lang="pt-B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169" marR="39169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800">
                          <a:effectLst/>
                        </a:rPr>
                        <a:t> </a:t>
                      </a:r>
                      <a:endParaRPr lang="pt-B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169" marR="39169" marT="0" marB="0" anchor="b"/>
                </a:tc>
              </a:tr>
              <a:tr h="23023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900">
                          <a:effectLst/>
                        </a:rPr>
                        <a:t>Seguros</a:t>
                      </a:r>
                      <a:endParaRPr lang="pt-B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169" marR="39169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900">
                          <a:effectLst/>
                        </a:rPr>
                        <a:t> </a:t>
                      </a:r>
                      <a:endParaRPr lang="pt-B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169" marR="39169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900">
                          <a:effectLst/>
                        </a:rPr>
                        <a:t> </a:t>
                      </a:r>
                      <a:endParaRPr lang="pt-B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169" marR="39169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900">
                          <a:effectLst/>
                        </a:rPr>
                        <a:t> </a:t>
                      </a:r>
                      <a:endParaRPr lang="pt-B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169" marR="39169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900">
                          <a:effectLst/>
                        </a:rPr>
                        <a:t> </a:t>
                      </a:r>
                      <a:endParaRPr lang="pt-B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169" marR="39169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900">
                          <a:effectLst/>
                        </a:rPr>
                        <a:t> </a:t>
                      </a:r>
                      <a:endParaRPr lang="pt-B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169" marR="39169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900">
                          <a:effectLst/>
                        </a:rPr>
                        <a:t> </a:t>
                      </a:r>
                      <a:endParaRPr lang="pt-B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169" marR="39169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900">
                          <a:effectLst/>
                        </a:rPr>
                        <a:t> </a:t>
                      </a:r>
                      <a:endParaRPr lang="pt-B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169" marR="39169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900">
                          <a:effectLst/>
                        </a:rPr>
                        <a:t> </a:t>
                      </a:r>
                      <a:endParaRPr lang="pt-B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169" marR="39169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900">
                          <a:effectLst/>
                        </a:rPr>
                        <a:t> </a:t>
                      </a:r>
                      <a:endParaRPr lang="pt-B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169" marR="39169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900">
                          <a:effectLst/>
                        </a:rPr>
                        <a:t> </a:t>
                      </a:r>
                      <a:endParaRPr lang="pt-B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169" marR="39169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800">
                          <a:effectLst/>
                        </a:rPr>
                        <a:t> </a:t>
                      </a:r>
                      <a:endParaRPr lang="pt-B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169" marR="39169" marT="0" marB="0" anchor="b"/>
                </a:tc>
              </a:tr>
              <a:tr h="23023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900">
                          <a:effectLst/>
                        </a:rPr>
                        <a:t>Plano de Saúde</a:t>
                      </a:r>
                      <a:endParaRPr lang="pt-B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169" marR="39169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900">
                          <a:effectLst/>
                        </a:rPr>
                        <a:t> </a:t>
                      </a:r>
                      <a:endParaRPr lang="pt-B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169" marR="39169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900">
                          <a:effectLst/>
                        </a:rPr>
                        <a:t> </a:t>
                      </a:r>
                      <a:endParaRPr lang="pt-B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169" marR="39169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900">
                          <a:effectLst/>
                        </a:rPr>
                        <a:t> </a:t>
                      </a:r>
                      <a:endParaRPr lang="pt-B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169" marR="39169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900">
                          <a:effectLst/>
                        </a:rPr>
                        <a:t> </a:t>
                      </a:r>
                      <a:endParaRPr lang="pt-B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169" marR="39169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900">
                          <a:effectLst/>
                        </a:rPr>
                        <a:t> </a:t>
                      </a:r>
                      <a:endParaRPr lang="pt-B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169" marR="39169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900">
                          <a:effectLst/>
                        </a:rPr>
                        <a:t> </a:t>
                      </a:r>
                      <a:endParaRPr lang="pt-B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169" marR="39169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900">
                          <a:effectLst/>
                        </a:rPr>
                        <a:t> </a:t>
                      </a:r>
                      <a:endParaRPr lang="pt-B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169" marR="39169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900">
                          <a:effectLst/>
                        </a:rPr>
                        <a:t> </a:t>
                      </a:r>
                      <a:endParaRPr lang="pt-B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169" marR="39169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900">
                          <a:effectLst/>
                        </a:rPr>
                        <a:t> </a:t>
                      </a:r>
                      <a:endParaRPr lang="pt-B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169" marR="39169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900">
                          <a:effectLst/>
                        </a:rPr>
                        <a:t> </a:t>
                      </a:r>
                      <a:endParaRPr lang="pt-B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169" marR="39169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800">
                          <a:effectLst/>
                        </a:rPr>
                        <a:t> </a:t>
                      </a:r>
                      <a:endParaRPr lang="pt-B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169" marR="39169" marT="0" marB="0" anchor="b"/>
                </a:tc>
              </a:tr>
              <a:tr h="23023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900">
                          <a:effectLst/>
                        </a:rPr>
                        <a:t>Material de Escritório</a:t>
                      </a:r>
                      <a:endParaRPr lang="pt-B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169" marR="39169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900">
                          <a:effectLst/>
                        </a:rPr>
                        <a:t> </a:t>
                      </a:r>
                      <a:endParaRPr lang="pt-B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169" marR="39169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900">
                          <a:effectLst/>
                        </a:rPr>
                        <a:t> </a:t>
                      </a:r>
                      <a:endParaRPr lang="pt-B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169" marR="39169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900">
                          <a:effectLst/>
                        </a:rPr>
                        <a:t> </a:t>
                      </a:r>
                      <a:endParaRPr lang="pt-B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169" marR="39169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900">
                          <a:effectLst/>
                        </a:rPr>
                        <a:t> </a:t>
                      </a:r>
                      <a:endParaRPr lang="pt-B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169" marR="39169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900">
                          <a:effectLst/>
                        </a:rPr>
                        <a:t> </a:t>
                      </a:r>
                      <a:endParaRPr lang="pt-B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169" marR="39169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900">
                          <a:effectLst/>
                        </a:rPr>
                        <a:t> </a:t>
                      </a:r>
                      <a:endParaRPr lang="pt-B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169" marR="39169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900">
                          <a:effectLst/>
                        </a:rPr>
                        <a:t> </a:t>
                      </a:r>
                      <a:endParaRPr lang="pt-B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169" marR="39169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900">
                          <a:effectLst/>
                        </a:rPr>
                        <a:t> </a:t>
                      </a:r>
                      <a:endParaRPr lang="pt-B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169" marR="39169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900">
                          <a:effectLst/>
                        </a:rPr>
                        <a:t> </a:t>
                      </a:r>
                      <a:endParaRPr lang="pt-B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169" marR="39169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900">
                          <a:effectLst/>
                        </a:rPr>
                        <a:t> </a:t>
                      </a:r>
                      <a:endParaRPr lang="pt-B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169" marR="39169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800">
                          <a:effectLst/>
                        </a:rPr>
                        <a:t> </a:t>
                      </a:r>
                      <a:endParaRPr lang="pt-B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169" marR="39169" marT="0" marB="0" anchor="b"/>
                </a:tc>
              </a:tr>
              <a:tr h="23023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900">
                          <a:effectLst/>
                        </a:rPr>
                        <a:t>Honorários Contábeis</a:t>
                      </a:r>
                      <a:endParaRPr lang="pt-B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169" marR="39169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900">
                          <a:effectLst/>
                        </a:rPr>
                        <a:t> </a:t>
                      </a:r>
                      <a:endParaRPr lang="pt-B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169" marR="39169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900">
                          <a:effectLst/>
                        </a:rPr>
                        <a:t> </a:t>
                      </a:r>
                      <a:endParaRPr lang="pt-B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169" marR="39169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900">
                          <a:effectLst/>
                        </a:rPr>
                        <a:t> </a:t>
                      </a:r>
                      <a:endParaRPr lang="pt-B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169" marR="39169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900">
                          <a:effectLst/>
                        </a:rPr>
                        <a:t> </a:t>
                      </a:r>
                      <a:endParaRPr lang="pt-B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169" marR="39169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900">
                          <a:effectLst/>
                        </a:rPr>
                        <a:t> </a:t>
                      </a:r>
                      <a:endParaRPr lang="pt-B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169" marR="39169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900">
                          <a:effectLst/>
                        </a:rPr>
                        <a:t> </a:t>
                      </a:r>
                      <a:endParaRPr lang="pt-B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169" marR="39169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900">
                          <a:effectLst/>
                        </a:rPr>
                        <a:t> </a:t>
                      </a:r>
                      <a:endParaRPr lang="pt-B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169" marR="39169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900">
                          <a:effectLst/>
                        </a:rPr>
                        <a:t> </a:t>
                      </a:r>
                      <a:endParaRPr lang="pt-B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169" marR="39169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900">
                          <a:effectLst/>
                        </a:rPr>
                        <a:t> </a:t>
                      </a:r>
                      <a:endParaRPr lang="pt-B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169" marR="39169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900">
                          <a:effectLst/>
                        </a:rPr>
                        <a:t> </a:t>
                      </a:r>
                      <a:endParaRPr lang="pt-B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169" marR="39169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800">
                          <a:effectLst/>
                        </a:rPr>
                        <a:t> </a:t>
                      </a:r>
                      <a:endParaRPr lang="pt-B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169" marR="39169" marT="0" marB="0" anchor="b"/>
                </a:tc>
              </a:tr>
              <a:tr h="23023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900">
                          <a:effectLst/>
                        </a:rPr>
                        <a:t>Impostos</a:t>
                      </a:r>
                      <a:endParaRPr lang="pt-B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169" marR="39169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900">
                          <a:effectLst/>
                        </a:rPr>
                        <a:t> </a:t>
                      </a:r>
                      <a:endParaRPr lang="pt-B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169" marR="39169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900">
                          <a:effectLst/>
                        </a:rPr>
                        <a:t> </a:t>
                      </a:r>
                      <a:endParaRPr lang="pt-B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169" marR="39169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900">
                          <a:effectLst/>
                        </a:rPr>
                        <a:t> </a:t>
                      </a:r>
                      <a:endParaRPr lang="pt-B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169" marR="39169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900">
                          <a:effectLst/>
                        </a:rPr>
                        <a:t> </a:t>
                      </a:r>
                      <a:endParaRPr lang="pt-B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169" marR="39169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900">
                          <a:effectLst/>
                        </a:rPr>
                        <a:t> </a:t>
                      </a:r>
                      <a:endParaRPr lang="pt-B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169" marR="39169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900">
                          <a:effectLst/>
                        </a:rPr>
                        <a:t> </a:t>
                      </a:r>
                      <a:endParaRPr lang="pt-B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169" marR="39169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900">
                          <a:effectLst/>
                        </a:rPr>
                        <a:t> </a:t>
                      </a:r>
                      <a:endParaRPr lang="pt-B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169" marR="39169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900">
                          <a:effectLst/>
                        </a:rPr>
                        <a:t> </a:t>
                      </a:r>
                      <a:endParaRPr lang="pt-B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169" marR="39169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900">
                          <a:effectLst/>
                        </a:rPr>
                        <a:t> </a:t>
                      </a:r>
                      <a:endParaRPr lang="pt-B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169" marR="39169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900">
                          <a:effectLst/>
                        </a:rPr>
                        <a:t> </a:t>
                      </a:r>
                      <a:endParaRPr lang="pt-B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169" marR="39169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800">
                          <a:effectLst/>
                        </a:rPr>
                        <a:t> </a:t>
                      </a:r>
                      <a:endParaRPr lang="pt-B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169" marR="39169" marT="0" marB="0" anchor="b"/>
                </a:tc>
              </a:tr>
              <a:tr h="23023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900">
                          <a:effectLst/>
                        </a:rPr>
                        <a:t>TOTAL DE SAÍDAS</a:t>
                      </a:r>
                      <a:endParaRPr lang="pt-B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169" marR="39169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900">
                          <a:effectLst/>
                        </a:rPr>
                        <a:t> </a:t>
                      </a:r>
                      <a:endParaRPr lang="pt-B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169" marR="39169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900">
                          <a:effectLst/>
                        </a:rPr>
                        <a:t> </a:t>
                      </a:r>
                      <a:endParaRPr lang="pt-B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169" marR="39169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900">
                          <a:effectLst/>
                        </a:rPr>
                        <a:t> </a:t>
                      </a:r>
                      <a:endParaRPr lang="pt-B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169" marR="39169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900">
                          <a:effectLst/>
                        </a:rPr>
                        <a:t> </a:t>
                      </a:r>
                      <a:endParaRPr lang="pt-B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169" marR="39169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900">
                          <a:effectLst/>
                        </a:rPr>
                        <a:t> </a:t>
                      </a:r>
                      <a:endParaRPr lang="pt-B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169" marR="39169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900">
                          <a:effectLst/>
                        </a:rPr>
                        <a:t> </a:t>
                      </a:r>
                      <a:endParaRPr lang="pt-B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169" marR="39169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900">
                          <a:effectLst/>
                        </a:rPr>
                        <a:t> </a:t>
                      </a:r>
                      <a:endParaRPr lang="pt-B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169" marR="39169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900">
                          <a:effectLst/>
                        </a:rPr>
                        <a:t> </a:t>
                      </a:r>
                      <a:endParaRPr lang="pt-B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169" marR="39169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900">
                          <a:effectLst/>
                        </a:rPr>
                        <a:t> </a:t>
                      </a:r>
                      <a:endParaRPr lang="pt-B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169" marR="39169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900">
                          <a:effectLst/>
                        </a:rPr>
                        <a:t> </a:t>
                      </a:r>
                      <a:endParaRPr lang="pt-B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169" marR="39169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800">
                          <a:effectLst/>
                        </a:rPr>
                        <a:t> </a:t>
                      </a:r>
                      <a:endParaRPr lang="pt-B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169" marR="39169" marT="0" marB="0" anchor="b"/>
                </a:tc>
              </a:tr>
              <a:tr h="230236">
                <a:tc gridSpan="1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900" dirty="0">
                          <a:effectLst/>
                        </a:rPr>
                        <a:t> </a:t>
                      </a:r>
                      <a:endParaRPr lang="pt-BR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169" marR="39169" marT="0" marB="0" anchor="b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800">
                          <a:effectLst/>
                        </a:rPr>
                        <a:t> </a:t>
                      </a:r>
                      <a:endParaRPr lang="pt-B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169" marR="39169" marT="0" marB="0" anchor="b"/>
                </a:tc>
              </a:tr>
              <a:tr h="23023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900">
                          <a:effectLst/>
                        </a:rPr>
                        <a:t>SALDO DO DIA</a:t>
                      </a:r>
                      <a:endParaRPr lang="pt-B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169" marR="39169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900">
                          <a:effectLst/>
                        </a:rPr>
                        <a:t> </a:t>
                      </a:r>
                      <a:endParaRPr lang="pt-B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169" marR="39169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900">
                          <a:effectLst/>
                        </a:rPr>
                        <a:t> </a:t>
                      </a:r>
                      <a:endParaRPr lang="pt-B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169" marR="39169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900">
                          <a:effectLst/>
                        </a:rPr>
                        <a:t> </a:t>
                      </a:r>
                      <a:endParaRPr lang="pt-B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169" marR="39169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900">
                          <a:effectLst/>
                        </a:rPr>
                        <a:t> </a:t>
                      </a:r>
                      <a:endParaRPr lang="pt-B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169" marR="39169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900">
                          <a:effectLst/>
                        </a:rPr>
                        <a:t> </a:t>
                      </a:r>
                      <a:endParaRPr lang="pt-B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169" marR="39169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900">
                          <a:effectLst/>
                        </a:rPr>
                        <a:t> </a:t>
                      </a:r>
                      <a:endParaRPr lang="pt-B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169" marR="39169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900">
                          <a:effectLst/>
                        </a:rPr>
                        <a:t> </a:t>
                      </a:r>
                      <a:endParaRPr lang="pt-B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169" marR="39169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900">
                          <a:effectLst/>
                        </a:rPr>
                        <a:t> </a:t>
                      </a:r>
                      <a:endParaRPr lang="pt-B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169" marR="39169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900">
                          <a:effectLst/>
                        </a:rPr>
                        <a:t> </a:t>
                      </a:r>
                      <a:endParaRPr lang="pt-B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169" marR="39169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900">
                          <a:effectLst/>
                        </a:rPr>
                        <a:t> </a:t>
                      </a:r>
                      <a:endParaRPr lang="pt-B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169" marR="39169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800">
                          <a:effectLst/>
                        </a:rPr>
                        <a:t> </a:t>
                      </a:r>
                      <a:endParaRPr lang="pt-B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169" marR="39169" marT="0" marB="0" anchor="b"/>
                </a:tc>
              </a:tr>
              <a:tr h="230236">
                <a:tc gridSpan="1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900">
                          <a:effectLst/>
                        </a:rPr>
                        <a:t> </a:t>
                      </a:r>
                      <a:endParaRPr lang="pt-B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169" marR="39169" marT="0" marB="0" anchor="b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800">
                          <a:effectLst/>
                        </a:rPr>
                        <a:t> </a:t>
                      </a:r>
                      <a:endParaRPr lang="pt-B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169" marR="39169" marT="0" marB="0" anchor="b"/>
                </a:tc>
              </a:tr>
              <a:tr h="23023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900">
                          <a:effectLst/>
                        </a:rPr>
                        <a:t>SALDO ANTERIOR</a:t>
                      </a:r>
                      <a:endParaRPr lang="pt-B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169" marR="39169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900">
                          <a:effectLst/>
                        </a:rPr>
                        <a:t> </a:t>
                      </a:r>
                      <a:endParaRPr lang="pt-B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169" marR="39169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900">
                          <a:effectLst/>
                        </a:rPr>
                        <a:t> </a:t>
                      </a:r>
                      <a:endParaRPr lang="pt-B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169" marR="39169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900">
                          <a:effectLst/>
                        </a:rPr>
                        <a:t> </a:t>
                      </a:r>
                      <a:endParaRPr lang="pt-B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169" marR="39169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900">
                          <a:effectLst/>
                        </a:rPr>
                        <a:t> </a:t>
                      </a:r>
                      <a:endParaRPr lang="pt-B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169" marR="39169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900">
                          <a:effectLst/>
                        </a:rPr>
                        <a:t> </a:t>
                      </a:r>
                      <a:endParaRPr lang="pt-B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169" marR="39169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900">
                          <a:effectLst/>
                        </a:rPr>
                        <a:t> </a:t>
                      </a:r>
                      <a:endParaRPr lang="pt-B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169" marR="39169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900">
                          <a:effectLst/>
                        </a:rPr>
                        <a:t> </a:t>
                      </a:r>
                      <a:endParaRPr lang="pt-B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169" marR="39169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900">
                          <a:effectLst/>
                        </a:rPr>
                        <a:t> </a:t>
                      </a:r>
                      <a:endParaRPr lang="pt-B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169" marR="39169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900">
                          <a:effectLst/>
                        </a:rPr>
                        <a:t> </a:t>
                      </a:r>
                      <a:endParaRPr lang="pt-B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169" marR="39169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900">
                          <a:effectLst/>
                        </a:rPr>
                        <a:t> </a:t>
                      </a:r>
                      <a:endParaRPr lang="pt-B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169" marR="39169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800">
                          <a:effectLst/>
                        </a:rPr>
                        <a:t> </a:t>
                      </a:r>
                      <a:endParaRPr lang="pt-B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169" marR="39169" marT="0" marB="0" anchor="b"/>
                </a:tc>
              </a:tr>
              <a:tr h="23023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900">
                          <a:effectLst/>
                        </a:rPr>
                        <a:t>SALDO ATUAL</a:t>
                      </a:r>
                      <a:endParaRPr lang="pt-B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169" marR="39169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900">
                          <a:effectLst/>
                        </a:rPr>
                        <a:t> </a:t>
                      </a:r>
                      <a:endParaRPr lang="pt-B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169" marR="39169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900">
                          <a:effectLst/>
                        </a:rPr>
                        <a:t> </a:t>
                      </a:r>
                      <a:endParaRPr lang="pt-B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169" marR="39169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900">
                          <a:effectLst/>
                        </a:rPr>
                        <a:t> </a:t>
                      </a:r>
                      <a:endParaRPr lang="pt-B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169" marR="39169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900">
                          <a:effectLst/>
                        </a:rPr>
                        <a:t> </a:t>
                      </a:r>
                      <a:endParaRPr lang="pt-B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169" marR="39169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900">
                          <a:effectLst/>
                        </a:rPr>
                        <a:t> </a:t>
                      </a:r>
                      <a:endParaRPr lang="pt-B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169" marR="39169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900">
                          <a:effectLst/>
                        </a:rPr>
                        <a:t> </a:t>
                      </a:r>
                      <a:endParaRPr lang="pt-B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169" marR="39169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900">
                          <a:effectLst/>
                        </a:rPr>
                        <a:t> </a:t>
                      </a:r>
                      <a:endParaRPr lang="pt-B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169" marR="39169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900">
                          <a:effectLst/>
                        </a:rPr>
                        <a:t> </a:t>
                      </a:r>
                      <a:endParaRPr lang="pt-B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169" marR="39169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900">
                          <a:effectLst/>
                        </a:rPr>
                        <a:t> </a:t>
                      </a:r>
                      <a:endParaRPr lang="pt-B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169" marR="39169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900">
                          <a:effectLst/>
                        </a:rPr>
                        <a:t> </a:t>
                      </a:r>
                      <a:endParaRPr lang="pt-B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169" marR="39169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800" dirty="0">
                          <a:effectLst/>
                        </a:rPr>
                        <a:t> </a:t>
                      </a:r>
                      <a:endParaRPr lang="pt-BR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169" marR="39169" marT="0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180625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9728" indent="0" algn="ctr">
              <a:buNone/>
            </a:pPr>
            <a:endParaRPr lang="pt-BR" dirty="0" smtClean="0"/>
          </a:p>
          <a:p>
            <a:pPr marL="109728" indent="0" algn="ctr">
              <a:buNone/>
            </a:pPr>
            <a:endParaRPr lang="pt-BR" dirty="0"/>
          </a:p>
          <a:p>
            <a:pPr marL="109728" indent="0" algn="ctr">
              <a:buNone/>
            </a:pPr>
            <a:endParaRPr lang="pt-BR" dirty="0" smtClean="0"/>
          </a:p>
          <a:p>
            <a:pPr marL="109728" indent="0" algn="ctr">
              <a:buNone/>
            </a:pPr>
            <a:r>
              <a:rPr lang="pt-BR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CONSIDERAÇÕES FINAIS</a:t>
            </a:r>
            <a:endParaRPr lang="pt-BR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0962339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CHIAVENATO, Idalberto. Empreendedorismo: </a:t>
            </a:r>
            <a:r>
              <a:rPr lang="pt-BR" sz="2000" b="1" dirty="0">
                <a:latin typeface="Arial" panose="020B0604020202020204" pitchFamily="34" charset="0"/>
                <a:cs typeface="Arial" panose="020B0604020202020204" pitchFamily="34" charset="0"/>
              </a:rPr>
              <a:t>Dando asas ao espírito empreendedor</a:t>
            </a: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. 2. ed. São Paulo : Saraiva, 2008.</a:t>
            </a:r>
          </a:p>
          <a:p>
            <a:pPr marL="109728" indent="0">
              <a:buNone/>
            </a:pPr>
            <a:endParaRPr lang="pt-BR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t-B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IUDÍCIBUS</a:t>
            </a: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, Sérgio de; MARION, José Carlos. </a:t>
            </a:r>
            <a:r>
              <a:rPr lang="pt-BR" sz="2000" b="1" dirty="0">
                <a:latin typeface="Arial" panose="020B0604020202020204" pitchFamily="34" charset="0"/>
                <a:cs typeface="Arial" panose="020B0604020202020204" pitchFamily="34" charset="0"/>
              </a:rPr>
              <a:t>Introdução à Teoria da Contabilidade</a:t>
            </a: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. São Paulo: Atlas, 1999</a:t>
            </a:r>
            <a:r>
              <a:rPr lang="pt-B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endParaRPr lang="pt-BR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SANTOS, Cosme dos. </a:t>
            </a:r>
            <a:r>
              <a:rPr lang="pt-BR" sz="2000" b="1" dirty="0">
                <a:latin typeface="Arial" panose="020B0604020202020204" pitchFamily="34" charset="0"/>
                <a:cs typeface="Arial" panose="020B0604020202020204" pitchFamily="34" charset="0"/>
              </a:rPr>
              <a:t>Guia Prático para elaboração do demonstrativo dos fluxos de caixa – DFC</a:t>
            </a: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. Curitiba: Juruá, 2005.</a:t>
            </a:r>
          </a:p>
          <a:p>
            <a:endParaRPr lang="pt-BR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t-BR" sz="2000" dirty="0"/>
              <a:t>SEBRAE, </a:t>
            </a:r>
            <a:r>
              <a:rPr lang="pt-BR" sz="2000" b="1" dirty="0"/>
              <a:t>Causa Mortis: o sucesso e o fracasso das empresas nos primeiros cinco anos de vida</a:t>
            </a:r>
            <a:r>
              <a:rPr lang="pt-BR" sz="2000" dirty="0"/>
              <a:t>. Disponível em: &lt; http://www.sebraesp.com.br/arquivos_site/biblioteca/EstudosPesquisas/mortalidade/causa_mortis_2014.pdf&gt; Acessado em: 17 de novembro de 2014.</a:t>
            </a:r>
          </a:p>
          <a:p>
            <a:endParaRPr lang="pt-BR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pt-BR" dirty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 smtClean="0"/>
              <a:t>Referências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1575715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 algn="just">
              <a:buNone/>
            </a:pPr>
            <a:endParaRPr lang="pt-BR" dirty="0" smtClean="0"/>
          </a:p>
          <a:p>
            <a:pPr marL="109728" indent="0" algn="just">
              <a:buNone/>
            </a:pPr>
            <a:r>
              <a:rPr lang="pt-BR" dirty="0" smtClean="0"/>
              <a:t>A </a:t>
            </a:r>
            <a:r>
              <a:rPr lang="pt-BR" dirty="0"/>
              <a:t>utilização do fluxo de caixa como parte de planejamento financeiro proporciona condições mais sólidas para as decisões a serem tomadas </a:t>
            </a:r>
            <a:r>
              <a:rPr lang="pt-BR" dirty="0" smtClean="0"/>
              <a:t>diariamente, </a:t>
            </a:r>
            <a:r>
              <a:rPr lang="pt-BR" dirty="0"/>
              <a:t>possibilitando à organização a cumprir com seus compromissos </a:t>
            </a:r>
            <a:r>
              <a:rPr lang="pt-BR" dirty="0" smtClean="0"/>
              <a:t>financeiros, </a:t>
            </a:r>
            <a:r>
              <a:rPr lang="pt-BR" dirty="0"/>
              <a:t>de forma clara, buscará dar ênfase a sua importância para gestão financeira da </a:t>
            </a:r>
            <a:r>
              <a:rPr lang="pt-BR" dirty="0" smtClean="0"/>
              <a:t>microempresa.</a:t>
            </a:r>
            <a:endParaRPr lang="pt-BR" dirty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t-BR" dirty="0" smtClean="0"/>
              <a:t>INTRODUÇÃO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3377616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endParaRPr lang="pt-BR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Qual 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a importância de utilização da demonstração do fluxo de caixa no planejamento financeiro das microempresas?</a:t>
            </a:r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t-BR" dirty="0" smtClean="0"/>
              <a:t>OBJETO DE ESTUDO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9142705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pt-BR" sz="54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pt-BR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OBJETIVOS ESPECÍFICOS</a:t>
            </a:r>
            <a:endParaRPr lang="pt-BR" sz="4000" dirty="0" smtClean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09728" indent="0" algn="just">
              <a:buNone/>
            </a:pPr>
            <a:endParaRPr lang="pt-BR" sz="40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pt-BR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 JUSTIFICATIVA</a:t>
            </a:r>
          </a:p>
          <a:p>
            <a:pPr algn="just"/>
            <a:endParaRPr lang="pt-BR" sz="4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METODOLOGIA</a:t>
            </a:r>
          </a:p>
          <a:p>
            <a:pPr algn="just"/>
            <a:endParaRPr lang="pt-BR" sz="24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5190028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dirty="0" smtClean="0"/>
          </a:p>
          <a:p>
            <a:pPr algn="just"/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Qualquer 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atividade ou decisão a ser tomada requer um planejamento a fim de que se tenha um modelo a 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seguir.</a:t>
            </a:r>
          </a:p>
          <a:p>
            <a:pPr marL="109728" indent="0" algn="just">
              <a:buNone/>
            </a:pP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just"/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planejamento pode ser conceituado como um processo, desenvolvido para alcançar uma situação futura desejada, de um modo mais eficiente, eficaz e 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efetivo.</a:t>
            </a:r>
            <a:endParaRPr lang="pt-BR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pt-BR" dirty="0" smtClean="0"/>
              <a:t>PLANEJAMENTO NAS ORGANIZAÇÕES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849965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Espaço Reservado para Conteú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53890849"/>
              </p:ext>
            </p:extLst>
          </p:nvPr>
        </p:nvGraphicFramePr>
        <p:xfrm>
          <a:off x="611561" y="1340768"/>
          <a:ext cx="7848872" cy="446449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676950"/>
                <a:gridCol w="4171922"/>
              </a:tblGrid>
              <a:tr h="412107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</a:rPr>
                        <a:t>FUNÇÕES BÁSICAS</a:t>
                      </a:r>
                      <a:endParaRPr lang="pt-BR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967" marR="41967" marT="0" marB="0" anchor="ctr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116763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Controle da gestão de atividades das funções financeiras, orçamentárias e de investimentos;</a:t>
                      </a:r>
                      <a:endParaRPr lang="pt-BR" sz="14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1967" marR="4196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Controlar o fluxo de caixa e de investimentos visando garantir o desempenho financeiro da empresa;</a:t>
                      </a:r>
                      <a:endParaRPr lang="pt-BR" sz="14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1967" marR="41967" marT="0" marB="0" anchor="ctr"/>
                </a:tc>
              </a:tr>
              <a:tr h="136206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Responsabilizar-se pelas atividades das áreas de contas a pagar e a receber;</a:t>
                      </a:r>
                      <a:endParaRPr lang="pt-BR" sz="14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1967" marR="4196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Identificar a situação financeira da empresa, analisando os recursos, a gestão dos recursos e outros fatores pertinentes, para decidir as políticas de ação, normas e medidas a propor;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pt-BR" sz="14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1967" marR="41967" marT="0" marB="0" anchor="ctr"/>
                </a:tc>
              </a:tr>
              <a:tr h="152268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Planejar os serviços relacionados à previsão orçamentária, receitas, despesas, tesouraria, crédito, financiamentos e </a:t>
                      </a:r>
                      <a:r>
                        <a:rPr lang="pt-BR" sz="14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inversões.</a:t>
                      </a:r>
                      <a:endParaRPr lang="pt-BR" sz="14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1967" marR="4196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Submeter os programas orçamentários à apreciação da direção geral, apresentando justificativas e documentação, para obter a aprovação ou determinações para emendas, quando necessário;</a:t>
                      </a:r>
                      <a:endParaRPr lang="pt-BR" sz="14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1967" marR="41967" marT="0" marB="0" anchor="ctr"/>
                </a:tc>
              </a:tr>
            </a:tbl>
          </a:graphicData>
        </a:graphic>
      </p:graphicFrame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t-BR" dirty="0" smtClean="0"/>
              <a:t>ADMINISTRAÇÃO FINANCEIRA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2500310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endParaRPr lang="pt-BR" dirty="0" smtClean="0"/>
          </a:p>
          <a:p>
            <a:pPr algn="just"/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O 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fluxo de caixa é o instrumento de relacionamento 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das entradas 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e saídas de recursos monetários da empresa em determinado intervalo de 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tempo, 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de forma que possam operar de acordo com as metas e os objetivos determinado.</a:t>
            </a:r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 smtClean="0"/>
              <a:t>FLUXO DE CAIXA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2454112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Apoio 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da diretoria 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da empresa; </a:t>
            </a:r>
            <a:endParaRPr lang="pt-BR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Integração dos diversos setores e/ou departamentos da empresa ao sistema do fluxo de caixa; </a:t>
            </a:r>
            <a:endParaRPr lang="pt-BR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Criação de um manual de operações financeiras; </a:t>
            </a:r>
            <a:endParaRPr lang="pt-BR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Organização da estrutura funcional da empresa com definição clara dos níveis de responsabilidade de cada área; </a:t>
            </a:r>
            <a:endParaRPr lang="pt-BR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Utilização do fluxo de caixa para avaliar com antecedência os efeitos da tomada de decisões que tenham impacto financeiro na 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empresa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Implantação do Fluxo de Caixa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8917275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Controlar os recursos financeiros que se encontram disponíveis nos bancos e em caixa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algn="just"/>
            <a:endParaRPr lang="pt-BR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Analisar antecipações de recebimentos e 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pagamentos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  <a:endParaRPr lang="pt-BR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pt-BR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Prover recursos para atender a escassez de 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caixa;</a:t>
            </a:r>
          </a:p>
          <a:p>
            <a:pPr algn="just"/>
            <a:endParaRPr lang="pt-BR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Aplicar os recursos excedentes do 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caixa.</a:t>
            </a:r>
            <a:endParaRPr lang="pt-BR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pt-BR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pt-BR" dirty="0"/>
          </a:p>
          <a:p>
            <a:endParaRPr lang="pt-BR" dirty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t-BR" dirty="0" smtClean="0"/>
              <a:t>Administração de Caixa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597209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urso">
  <a:themeElements>
    <a:clrScheme name="Concurso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urso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urso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4126</TotalTime>
  <Words>891</Words>
  <Application>Microsoft Office PowerPoint</Application>
  <PresentationFormat>Apresentação na tela (4:3)</PresentationFormat>
  <Paragraphs>399</Paragraphs>
  <Slides>18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18</vt:i4>
      </vt:variant>
    </vt:vector>
  </HeadingPairs>
  <TitlesOfParts>
    <vt:vector size="19" baseType="lpstr">
      <vt:lpstr>Concurso</vt:lpstr>
      <vt:lpstr>INSTITUTO ENSINAR BRASIL FACULDADES UNIFICADAS DOCTUM </vt:lpstr>
      <vt:lpstr>INTRODUÇÃO</vt:lpstr>
      <vt:lpstr>OBJETO DE ESTUDO</vt:lpstr>
      <vt:lpstr>Apresentação do PowerPoint</vt:lpstr>
      <vt:lpstr>PLANEJAMENTO NAS ORGANIZAÇÕES</vt:lpstr>
      <vt:lpstr>ADMINISTRAÇÃO FINANCEIRA</vt:lpstr>
      <vt:lpstr>FLUXO DE CAIXA</vt:lpstr>
      <vt:lpstr>Implantação do Fluxo de Caixa</vt:lpstr>
      <vt:lpstr>Administração de Caixa</vt:lpstr>
      <vt:lpstr>Objetivo do Fluxo de Caixa</vt:lpstr>
      <vt:lpstr>Microempresa</vt:lpstr>
      <vt:lpstr>Principais Motivos de Fechamento de Empresas</vt:lpstr>
      <vt:lpstr>Gestão do Fluxo de Caixa nas Microempresas</vt:lpstr>
      <vt:lpstr>Análise das Hipóteses Levantadas</vt:lpstr>
      <vt:lpstr>Análise das Hipóteses Levantadas</vt:lpstr>
      <vt:lpstr>Apresentação do PowerPoint</vt:lpstr>
      <vt:lpstr>Apresentação do PowerPoint</vt:lpstr>
      <vt:lpstr>Referências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INSTITUTO ENSINAR BRASIL FACULDADES UNIFICADAS DOCTUM</dc:title>
  <dc:creator>ponto frio</dc:creator>
  <cp:lastModifiedBy>ponto frio</cp:lastModifiedBy>
  <cp:revision>34</cp:revision>
  <dcterms:created xsi:type="dcterms:W3CDTF">2015-06-30T16:31:50Z</dcterms:created>
  <dcterms:modified xsi:type="dcterms:W3CDTF">2015-07-06T01:39:04Z</dcterms:modified>
</cp:coreProperties>
</file>