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4" r:id="rId11"/>
    <p:sldId id="275" r:id="rId12"/>
    <p:sldId id="276" r:id="rId13"/>
    <p:sldId id="277" r:id="rId14"/>
    <p:sldId id="278" r:id="rId15"/>
    <p:sldId id="287" r:id="rId16"/>
    <p:sldId id="280" r:id="rId17"/>
    <p:sldId id="282" r:id="rId18"/>
    <p:sldId id="283" r:id="rId19"/>
    <p:sldId id="284" r:id="rId20"/>
    <p:sldId id="285" r:id="rId21"/>
    <p:sldId id="288" r:id="rId22"/>
    <p:sldId id="289" r:id="rId23"/>
    <p:sldId id="290" r:id="rId24"/>
    <p:sldId id="291" r:id="rId25"/>
    <p:sldId id="292" r:id="rId26"/>
    <p:sldId id="305" r:id="rId27"/>
    <p:sldId id="293" r:id="rId28"/>
    <p:sldId id="294" r:id="rId29"/>
    <p:sldId id="295" r:id="rId30"/>
    <p:sldId id="300" r:id="rId31"/>
    <p:sldId id="301" r:id="rId32"/>
    <p:sldId id="302" r:id="rId33"/>
    <p:sldId id="306" r:id="rId34"/>
    <p:sldId id="307" r:id="rId35"/>
    <p:sldId id="309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2541-9A55-4020-AEFB-59347111D60F}" type="datetimeFigureOut">
              <a:rPr lang="pt-BR" smtClean="0"/>
              <a:pPr/>
              <a:t>13/03/2012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594C2-59A5-4ED0-B4D5-32F5C3F460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594C2-59A5-4ED0-B4D5-32F5C3F460CF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AD35-1217-4361-9FA5-C80D61DA4F95}" type="datetime1">
              <a:rPr lang="pt-BR" smtClean="0"/>
              <a:pPr/>
              <a:t>13/03/2012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A826-500E-4E37-9D5F-D85C3FC0DA7C}" type="datetime1">
              <a:rPr lang="pt-BR" smtClean="0"/>
              <a:pPr/>
              <a:t>13/03/2012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10FB-8BB2-4E0F-92E2-466F7B008770}" type="datetime1">
              <a:rPr lang="pt-BR" smtClean="0"/>
              <a:pPr/>
              <a:t>13/03/2012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156C-4513-4F61-B49D-28D334D09634}" type="datetime1">
              <a:rPr lang="pt-BR" smtClean="0"/>
              <a:pPr/>
              <a:t>13/03/2012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462A-25C3-422C-9E24-3952B921B7CF}" type="datetime1">
              <a:rPr lang="pt-BR" smtClean="0"/>
              <a:pPr/>
              <a:t>13/03/2012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81F-9744-4097-AAC8-146B54FA1A56}" type="datetime1">
              <a:rPr lang="pt-BR" smtClean="0"/>
              <a:pPr/>
              <a:t>13/03/2012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F316-DBB9-407E-86A9-D7859A287FCF}" type="datetime1">
              <a:rPr lang="pt-BR" smtClean="0"/>
              <a:pPr/>
              <a:t>13/03/2012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8968-B835-45DA-B5F7-BA0DB1CA9A43}" type="datetime1">
              <a:rPr lang="pt-BR" smtClean="0"/>
              <a:pPr/>
              <a:t>13/03/2012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2583-C92F-4213-8964-503AF18DA63F}" type="datetime1">
              <a:rPr lang="pt-BR" smtClean="0"/>
              <a:pPr/>
              <a:t>13/03/2012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0F8B-ADE8-4269-A45E-4321259D8E7D}" type="datetime1">
              <a:rPr lang="pt-BR" smtClean="0"/>
              <a:pPr/>
              <a:t>13/03/2012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B445-27FC-43FE-B48E-72A3FD208F39}" type="datetime1">
              <a:rPr lang="pt-BR" smtClean="0"/>
              <a:pPr/>
              <a:t>13/03/2012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FB9AF-C7E4-429B-B9E2-364D18F7691D}" type="datetime1">
              <a:rPr lang="pt-BR" smtClean="0"/>
              <a:pPr/>
              <a:t>13/03/2012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D08AA-6FE3-4AF5-BB13-D17A47AE8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-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Faculdades Integradas de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Caratinga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TCC – Trabalho de Conclusão de Curso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4214842"/>
          </a:xfrm>
        </p:spPr>
        <p:txBody>
          <a:bodyPr>
            <a:normAutofit lnSpcReduction="10000"/>
          </a:bodyPr>
          <a:lstStyle/>
          <a:p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REDES SOCIAIS COMO FERRAMENTA ESTRATÉGICA PARA EMPRESAS</a:t>
            </a:r>
          </a:p>
          <a:p>
            <a:endPara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Hermínio Nascimento da Silva Júnior</a:t>
            </a:r>
          </a:p>
          <a:p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 </a:t>
            </a:r>
            <a:r>
              <a:rPr lang="pt-B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Fabrícia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Tiola</a:t>
            </a:r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Caratinga, 20 de dezembro de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Potencialidades das redes sociais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para </a:t>
            </a:r>
            <a:r>
              <a:rPr lang="pt-BR" b="1" dirty="0" smtClean="0"/>
              <a:t>as empresas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Objetivo da empresa é atender as necessidades dos seus clientes.</a:t>
            </a:r>
          </a:p>
          <a:p>
            <a:r>
              <a:rPr lang="pt-BR" sz="2800" dirty="0" smtClean="0"/>
              <a:t>Empresas adotam estratégias e o concorrente faz o mesmo.</a:t>
            </a:r>
          </a:p>
          <a:p>
            <a:r>
              <a:rPr lang="pt-BR" sz="2800" dirty="0" smtClean="0"/>
              <a:t>Solução tem que atender e ser a melhor do ponto de vista do consumidor.</a:t>
            </a:r>
          </a:p>
          <a:p>
            <a:r>
              <a:rPr lang="pt-BR" sz="2800" dirty="0" smtClean="0"/>
              <a:t>Redes sociais como nova estratégia para os negócios da empresa.</a:t>
            </a:r>
          </a:p>
          <a:p>
            <a:r>
              <a:rPr lang="pt-BR" sz="2800" dirty="0" smtClean="0"/>
              <a:t>Estudo da MBI (2011) sobre redes sociais.</a:t>
            </a:r>
          </a:p>
          <a:p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Benefícios buscados nas redes sociais</a:t>
            </a:r>
            <a:endParaRPr lang="pt-BR" b="1" dirty="0"/>
          </a:p>
        </p:txBody>
      </p:sp>
      <p:pic>
        <p:nvPicPr>
          <p:cNvPr id="4" name="Espaço Reservado para Conteúdo 3" descr="buscam nas redes socia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703" y="1600200"/>
            <a:ext cx="7456594" cy="4525963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Benefícios não atendidos</a:t>
            </a:r>
            <a:endParaRPr lang="pt-BR" b="1" dirty="0"/>
          </a:p>
        </p:txBody>
      </p:sp>
      <p:pic>
        <p:nvPicPr>
          <p:cNvPr id="4" name="Espaço Reservado para Conteúdo 3" descr="nao é atendido nas redes socia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701" y="1600200"/>
            <a:ext cx="7656598" cy="4525963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Objetivos das empresas nas redes sociais</a:t>
            </a:r>
            <a:endParaRPr lang="pt-BR" b="1" dirty="0"/>
          </a:p>
        </p:txBody>
      </p:sp>
      <p:pic>
        <p:nvPicPr>
          <p:cNvPr id="4" name="Espaço Reservado para Conteúdo 3" descr="Objetivos das empresas nas redes socia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436" y="1600200"/>
            <a:ext cx="7449128" cy="4525963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Manual introdutório para as empresas que desejam iniciar nas redes sociais.</a:t>
            </a:r>
          </a:p>
          <a:p>
            <a:r>
              <a:rPr lang="pt-BR" dirty="0" smtClean="0"/>
              <a:t>Levantamento bibliográfico das potencialidades gerais que as redes sociais oferecem.</a:t>
            </a:r>
          </a:p>
          <a:p>
            <a:r>
              <a:rPr lang="pt-BR" dirty="0" smtClean="0"/>
              <a:t>Destacar e aplicar estas nas principais redes sociais: </a:t>
            </a:r>
            <a:r>
              <a:rPr lang="pt-BR" dirty="0" err="1" smtClean="0"/>
              <a:t>Facebook</a:t>
            </a:r>
            <a:r>
              <a:rPr lang="pt-BR" dirty="0" smtClean="0"/>
              <a:t>, </a:t>
            </a:r>
            <a:r>
              <a:rPr lang="pt-BR" dirty="0" err="1" smtClean="0"/>
              <a:t>Twitter</a:t>
            </a:r>
            <a:r>
              <a:rPr lang="pt-BR" dirty="0" smtClean="0"/>
              <a:t>, Orkut e Google+.</a:t>
            </a:r>
          </a:p>
          <a:p>
            <a:r>
              <a:rPr lang="pt-BR" dirty="0" smtClean="0"/>
              <a:t>Análise da utilização por empresas dando exemplos.</a:t>
            </a:r>
          </a:p>
          <a:p>
            <a:r>
              <a:rPr lang="pt-BR" dirty="0" smtClean="0"/>
              <a:t>Buscar por opinião de quem utiliza a rede para tal fim. </a:t>
            </a:r>
          </a:p>
          <a:p>
            <a:pPr lvl="1"/>
            <a:r>
              <a:rPr lang="pt-BR" dirty="0" smtClean="0"/>
              <a:t>Aplicação de questionário.</a:t>
            </a:r>
          </a:p>
          <a:p>
            <a:pPr lvl="1"/>
            <a:r>
              <a:rPr lang="pt-BR" dirty="0" smtClean="0"/>
              <a:t>Armazém Diesel, </a:t>
            </a:r>
            <a:r>
              <a:rPr lang="pt-BR" dirty="0" err="1" smtClean="0"/>
              <a:t>Benzadeus</a:t>
            </a:r>
            <a:r>
              <a:rPr lang="pt-BR" dirty="0" smtClean="0"/>
              <a:t>, </a:t>
            </a:r>
            <a:r>
              <a:rPr lang="pt-BR" dirty="0" err="1" smtClean="0"/>
              <a:t>Doctum</a:t>
            </a:r>
            <a:r>
              <a:rPr lang="pt-BR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Análise do potencial das redes sociais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Uso da informação presente nas redes sociais.</a:t>
            </a:r>
          </a:p>
          <a:p>
            <a:r>
              <a:rPr lang="pt-BR" dirty="0" smtClean="0"/>
              <a:t>Divulgação de produtos e serviços prestados pela empresa.</a:t>
            </a:r>
          </a:p>
          <a:p>
            <a:r>
              <a:rPr lang="pt-BR" dirty="0" smtClean="0"/>
              <a:t>Interação entre os próprios funcionários da empresa (equipe integrada).</a:t>
            </a:r>
          </a:p>
          <a:p>
            <a:r>
              <a:rPr lang="pt-BR" dirty="0" smtClean="0"/>
              <a:t>Proximidade entre os próprios consumidores (que estão falando).</a:t>
            </a:r>
          </a:p>
          <a:p>
            <a:r>
              <a:rPr lang="pt-BR" dirty="0" smtClean="0"/>
              <a:t>Serviço de atendimento ao consumidor (SAC).</a:t>
            </a:r>
          </a:p>
          <a:p>
            <a:r>
              <a:rPr lang="pt-BR" dirty="0" smtClean="0"/>
              <a:t>Comunicação interna da empresa.</a:t>
            </a:r>
          </a:p>
          <a:p>
            <a:endParaRPr lang="pt-BR" dirty="0" smtClean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Potencialidade em cada site</a:t>
            </a:r>
            <a:br>
              <a:rPr lang="pt-BR" b="1" dirty="0" smtClean="0"/>
            </a:br>
            <a:r>
              <a:rPr lang="pt-BR" b="1" dirty="0" smtClean="0"/>
              <a:t>No </a:t>
            </a:r>
            <a:r>
              <a:rPr lang="pt-BR" b="1" dirty="0" err="1" smtClean="0"/>
              <a:t>Twitter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200" dirty="0" smtClean="0"/>
              <a:t>Permite a postagem de campanhas de marketing, promoções e relacionamento com o cliente, atingindo os seguidores.</a:t>
            </a:r>
          </a:p>
          <a:p>
            <a:r>
              <a:rPr lang="pt-BR" sz="2200" dirty="0" smtClean="0"/>
              <a:t>Percepção mais fácil do funcionamento em tempo real.</a:t>
            </a:r>
          </a:p>
          <a:p>
            <a:r>
              <a:rPr lang="pt-BR" sz="2200" dirty="0" smtClean="0"/>
              <a:t>Procurar manter o </a:t>
            </a:r>
            <a:r>
              <a:rPr lang="pt-BR" sz="2200" dirty="0" err="1" smtClean="0"/>
              <a:t>twitter</a:t>
            </a:r>
            <a:r>
              <a:rPr lang="pt-BR" sz="2200" dirty="0" smtClean="0"/>
              <a:t> da empresa sempre atualizado.</a:t>
            </a:r>
          </a:p>
          <a:p>
            <a:pPr lvl="1"/>
            <a:r>
              <a:rPr lang="pt-BR" sz="2200" dirty="0" err="1" smtClean="0"/>
              <a:t>Twitter</a:t>
            </a:r>
            <a:r>
              <a:rPr lang="pt-BR" sz="2200" dirty="0" smtClean="0"/>
              <a:t> antigo é notícia antiga.</a:t>
            </a:r>
          </a:p>
          <a:p>
            <a:r>
              <a:rPr lang="pt-BR" sz="2200" dirty="0" smtClean="0"/>
              <a:t>Buscar divulgação através de mensagens que despertem interesse dos seguidores:</a:t>
            </a:r>
          </a:p>
          <a:p>
            <a:pPr lvl="1"/>
            <a:r>
              <a:rPr lang="pt-BR" sz="2200" dirty="0" smtClean="0"/>
              <a:t>Muito comum sorteios de produtos.</a:t>
            </a:r>
          </a:p>
          <a:p>
            <a:r>
              <a:rPr lang="pt-BR" sz="2200" dirty="0" smtClean="0"/>
              <a:t>Feedback através da aba @</a:t>
            </a:r>
            <a:r>
              <a:rPr lang="pt-BR" sz="2200" dirty="0" err="1" smtClean="0"/>
              <a:t>mentions</a:t>
            </a:r>
            <a:r>
              <a:rPr lang="pt-BR" sz="2200" dirty="0" smtClean="0"/>
              <a:t>.</a:t>
            </a:r>
          </a:p>
          <a:p>
            <a:r>
              <a:rPr lang="pt-BR" sz="2200" dirty="0" smtClean="0"/>
              <a:t>Monitoramento da marca através do recurso “pesquisa”.</a:t>
            </a:r>
          </a:p>
          <a:p>
            <a:r>
              <a:rPr lang="pt-BR" sz="2200" dirty="0" smtClean="0"/>
              <a:t>SAC através de respostas a dúvidas dos clientes, onde outros com a mesma dúvida podem acessar as respostas.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No </a:t>
            </a:r>
            <a:r>
              <a:rPr lang="pt-BR" b="1" dirty="0" err="1" smtClean="0"/>
              <a:t>Facebook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Páginas para empresas, ambiente onde as pessoas conectam-se a marca.</a:t>
            </a:r>
          </a:p>
          <a:p>
            <a:r>
              <a:rPr lang="pt-BR" dirty="0" smtClean="0"/>
              <a:t>Publicação de fotos e vídeos.</a:t>
            </a:r>
          </a:p>
          <a:p>
            <a:r>
              <a:rPr lang="pt-BR" dirty="0" smtClean="0"/>
              <a:t>Disponibilizar enquetes.</a:t>
            </a:r>
          </a:p>
          <a:p>
            <a:r>
              <a:rPr lang="pt-BR" dirty="0" smtClean="0"/>
              <a:t>Eventos</a:t>
            </a:r>
          </a:p>
          <a:p>
            <a:r>
              <a:rPr lang="pt-BR" dirty="0" smtClean="0"/>
              <a:t>Maior índice de usuário, maior propagação.</a:t>
            </a:r>
          </a:p>
          <a:p>
            <a:r>
              <a:rPr lang="pt-BR" dirty="0" smtClean="0"/>
              <a:t>Controle de feedback através de notificações.</a:t>
            </a:r>
          </a:p>
          <a:p>
            <a:r>
              <a:rPr lang="pt-BR" dirty="0" smtClean="0"/>
              <a:t>Orientação do site:</a:t>
            </a:r>
          </a:p>
          <a:p>
            <a:pPr lvl="1"/>
            <a:r>
              <a:rPr lang="pt-BR" dirty="0" smtClean="0"/>
              <a:t>Publicar atualizações regulares e conteúdos de ofertas especiais para gerar comentários, opções de curtir e fidelidade.</a:t>
            </a:r>
          </a:p>
          <a:p>
            <a:pPr lvl="1"/>
            <a:r>
              <a:rPr lang="pt-BR" dirty="0" smtClean="0"/>
              <a:t>deixar que os fãs fiquem a vontade e buscar responder aos comentários da página de maneira oportuna e previsível.</a:t>
            </a:r>
          </a:p>
          <a:p>
            <a:pPr lvl="1"/>
            <a:r>
              <a:rPr lang="pt-BR" dirty="0" smtClean="0"/>
              <a:t>Conceder motivo para verificar a página com frequência, criando históricos poderosos.</a:t>
            </a:r>
          </a:p>
          <a:p>
            <a:r>
              <a:rPr lang="pt-BR" dirty="0" smtClean="0"/>
              <a:t>Ideia errada de criar um perfil para empresa e não uma página.</a:t>
            </a:r>
          </a:p>
          <a:p>
            <a:r>
              <a:rPr lang="pt-BR" dirty="0" smtClean="0"/>
              <a:t>Serviço pago de anúncios.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No Orkut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Não possui espaço exclusivo para empresas.</a:t>
            </a:r>
          </a:p>
          <a:p>
            <a:r>
              <a:rPr lang="pt-BR" dirty="0" smtClean="0"/>
              <a:t>Pessoas falando em nome da empresa.</a:t>
            </a:r>
          </a:p>
          <a:p>
            <a:r>
              <a:rPr lang="pt-BR" dirty="0" smtClean="0"/>
              <a:t>Comunidades</a:t>
            </a:r>
          </a:p>
          <a:p>
            <a:pPr lvl="1"/>
            <a:r>
              <a:rPr lang="pt-BR" dirty="0" smtClean="0"/>
              <a:t>Reúnem membros com interesses em comum</a:t>
            </a:r>
          </a:p>
          <a:p>
            <a:pPr lvl="1"/>
            <a:r>
              <a:rPr lang="pt-BR" dirty="0" smtClean="0"/>
              <a:t>Discussão de assuntos relacionados através do fórum.</a:t>
            </a:r>
          </a:p>
          <a:p>
            <a:pPr lvl="1"/>
            <a:r>
              <a:rPr lang="pt-BR" dirty="0" smtClean="0"/>
              <a:t>Enquetes</a:t>
            </a:r>
          </a:p>
          <a:p>
            <a:r>
              <a:rPr lang="pt-BR" dirty="0" smtClean="0"/>
              <a:t>Aprimorar produtos e serviços a partir de opiniões contidas nesse ambiente.</a:t>
            </a:r>
          </a:p>
          <a:p>
            <a:r>
              <a:rPr lang="pt-BR" dirty="0" smtClean="0"/>
              <a:t>Identificar, monitorar e interagir com o cliente.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Sumário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</a:t>
            </a:r>
          </a:p>
          <a:p>
            <a:r>
              <a:rPr lang="pt-BR" dirty="0" smtClean="0"/>
              <a:t>Objetivo Geral e Específico</a:t>
            </a:r>
          </a:p>
          <a:p>
            <a:r>
              <a:rPr lang="pt-BR" dirty="0"/>
              <a:t>R</a:t>
            </a:r>
            <a:r>
              <a:rPr lang="pt-BR" dirty="0" smtClean="0"/>
              <a:t>eferencial Teórico</a:t>
            </a:r>
          </a:p>
          <a:p>
            <a:r>
              <a:rPr lang="pt-BR" dirty="0" smtClean="0"/>
              <a:t>Metodologia</a:t>
            </a:r>
          </a:p>
          <a:p>
            <a:r>
              <a:rPr lang="pt-BR" dirty="0" smtClean="0"/>
              <a:t>Resultados</a:t>
            </a:r>
          </a:p>
          <a:p>
            <a:r>
              <a:rPr lang="pt-BR" dirty="0" smtClean="0"/>
              <a:t>Conclusão</a:t>
            </a:r>
          </a:p>
          <a:p>
            <a:r>
              <a:rPr lang="pt-BR" dirty="0" smtClean="0"/>
              <a:t>Referências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No Google+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Novo recurso para páginas de empresas (como no </a:t>
            </a:r>
            <a:r>
              <a:rPr lang="pt-BR" dirty="0" err="1" smtClean="0"/>
              <a:t>Facebook</a:t>
            </a:r>
            <a:r>
              <a:rPr lang="pt-BR" dirty="0" smtClean="0"/>
              <a:t>).</a:t>
            </a:r>
          </a:p>
          <a:p>
            <a:r>
              <a:rPr lang="pt-BR" dirty="0" smtClean="0"/>
              <a:t>Aproximam os clientes, os fãs e seguidores.</a:t>
            </a:r>
          </a:p>
          <a:p>
            <a:r>
              <a:rPr lang="pt-BR" dirty="0" smtClean="0"/>
              <a:t>Qualquer usuário pode criar uma página para empresa. </a:t>
            </a:r>
          </a:p>
          <a:p>
            <a:r>
              <a:rPr lang="pt-BR" dirty="0" smtClean="0"/>
              <a:t>Contém os mesmos recursos que os perfis:</a:t>
            </a:r>
          </a:p>
          <a:p>
            <a:pPr lvl="1"/>
            <a:r>
              <a:rPr lang="pt-BR" dirty="0" smtClean="0"/>
              <a:t>Postagem de mensagem</a:t>
            </a:r>
          </a:p>
          <a:p>
            <a:pPr lvl="1"/>
            <a:r>
              <a:rPr lang="pt-BR" dirty="0" smtClean="0"/>
              <a:t>Fotos e vídeos</a:t>
            </a:r>
          </a:p>
          <a:p>
            <a:pPr lvl="1"/>
            <a:r>
              <a:rPr lang="pt-BR" dirty="0" smtClean="0"/>
              <a:t>Círculos</a:t>
            </a:r>
          </a:p>
          <a:p>
            <a:pPr lvl="1"/>
            <a:r>
              <a:rPr lang="pt-BR" dirty="0" smtClean="0"/>
              <a:t>Vídeo conferência (</a:t>
            </a:r>
            <a:r>
              <a:rPr lang="pt-BR" dirty="0" err="1" smtClean="0"/>
              <a:t>hangouts</a:t>
            </a:r>
            <a:r>
              <a:rPr lang="pt-BR" dirty="0" smtClean="0"/>
              <a:t>).</a:t>
            </a:r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Atuação em cada rede social</a:t>
            </a:r>
            <a:br>
              <a:rPr lang="pt-BR" b="1" dirty="0" smtClean="0"/>
            </a:br>
            <a:r>
              <a:rPr lang="pt-BR" b="1" dirty="0" err="1" smtClean="0"/>
              <a:t>Facebook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Enquetes afim de obter opinião dos seguidores.</a:t>
            </a:r>
          </a:p>
          <a:p>
            <a:r>
              <a:rPr lang="pt-BR" dirty="0" smtClean="0"/>
              <a:t>Caso </a:t>
            </a:r>
            <a:r>
              <a:rPr lang="pt-BR" dirty="0" err="1" smtClean="0"/>
              <a:t>Privalia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Não procura se promover o tempo todos, mas sim interagir:</a:t>
            </a:r>
          </a:p>
          <a:p>
            <a:pPr lvl="1"/>
            <a:r>
              <a:rPr lang="pt-BR" dirty="0" smtClean="0"/>
              <a:t>Fornecendo dicas e notícias.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5" name="Imagem 4" descr="privalia enque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70" y="2653588"/>
            <a:ext cx="5426160" cy="188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Facebook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Conta com espaço para ajuda.</a:t>
            </a:r>
            <a:endParaRPr lang="pt-BR" sz="20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Busca sempre responder as dúvidas postadas.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5" name="Imagem 4" descr="privalia sac f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571744"/>
            <a:ext cx="4963335" cy="2139948"/>
          </a:xfrm>
          <a:prstGeom prst="rect">
            <a:avLst/>
          </a:prstGeom>
        </p:spPr>
      </p:pic>
      <p:pic>
        <p:nvPicPr>
          <p:cNvPr id="6" name="Imagem 5" descr="facebook formulario prival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571744"/>
            <a:ext cx="3625916" cy="3237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Twitter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2000" dirty="0" smtClean="0"/>
              <a:t>Objetividade nas mensagens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Tempo real.</a:t>
            </a:r>
            <a:endParaRPr lang="pt-BR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7" name="Imagem 6" descr="privalia twi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71744"/>
            <a:ext cx="4104304" cy="2571768"/>
          </a:xfrm>
          <a:prstGeom prst="rect">
            <a:avLst/>
          </a:prstGeom>
        </p:spPr>
      </p:pic>
      <p:pic>
        <p:nvPicPr>
          <p:cNvPr id="8" name="Imagem 7" descr="twitter t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14554"/>
            <a:ext cx="3546202" cy="4174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Orkut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pt-BR" dirty="0" smtClean="0"/>
              <a:t>Comunidade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pt-BR" dirty="0" smtClean="0"/>
              <a:t>Enquete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7" name="Imagem 6" descr="americanas orkut comunid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2143116"/>
            <a:ext cx="5055796" cy="3786214"/>
          </a:xfrm>
          <a:prstGeom prst="rect">
            <a:avLst/>
          </a:prstGeom>
        </p:spPr>
      </p:pic>
      <p:pic>
        <p:nvPicPr>
          <p:cNvPr id="8" name="Imagem 7" descr="orkut enquete nok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74" y="2143116"/>
            <a:ext cx="3857620" cy="2587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Google+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Páginas da Mercedes Benz</a:t>
            </a:r>
            <a:endParaRPr lang="pt-BR" sz="2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Página brasileira.</a:t>
            </a:r>
            <a:endParaRPr lang="pt-BR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6" name="Imagem 5" descr="mercedese goo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2000263"/>
            <a:ext cx="4500594" cy="4206585"/>
          </a:xfrm>
          <a:prstGeom prst="rect">
            <a:avLst/>
          </a:prstGeom>
        </p:spPr>
      </p:pic>
      <p:pic>
        <p:nvPicPr>
          <p:cNvPr id="7" name="Imagem 6" descr="guarana goog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353" y="1983895"/>
            <a:ext cx="4439720" cy="4231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Resultados do questionário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Qual(is) rede(s) social(is) sua empresa utiliza?</a:t>
            </a:r>
            <a:endParaRPr lang="pt-BR" sz="32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 smtClean="0"/>
              <a:t>Facebook</a:t>
            </a:r>
            <a:r>
              <a:rPr lang="pt-BR" dirty="0" smtClean="0"/>
              <a:t> manteve-se entre o mais utilizado, contando também com a participação do </a:t>
            </a:r>
            <a:r>
              <a:rPr lang="pt-BR" dirty="0" err="1" smtClean="0"/>
              <a:t>Twitter</a:t>
            </a:r>
            <a:r>
              <a:rPr lang="pt-BR" dirty="0" smtClean="0"/>
              <a:t>.</a:t>
            </a:r>
          </a:p>
          <a:p>
            <a:r>
              <a:rPr lang="pt-BR" dirty="0" smtClean="0"/>
              <a:t>Orkut e Google+ não apareceram nos resultados</a:t>
            </a:r>
          </a:p>
          <a:p>
            <a:r>
              <a:rPr lang="pt-BR" dirty="0" smtClean="0"/>
              <a:t>O Armazém Diesel migrou de serviço e utiliza o </a:t>
            </a:r>
            <a:r>
              <a:rPr lang="pt-BR" dirty="0" err="1" smtClean="0"/>
              <a:t>Facebook</a:t>
            </a:r>
            <a:r>
              <a:rPr lang="pt-BR" dirty="0" smtClean="0"/>
              <a:t> a cerca de um ano.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Facebook</a:t>
            </a:r>
            <a:r>
              <a:rPr lang="pt-BR" dirty="0" smtClean="0"/>
              <a:t> conta como o primeiro ambiente virtual da </a:t>
            </a:r>
            <a:r>
              <a:rPr lang="pt-BR" dirty="0" err="1" smtClean="0"/>
              <a:t>Benzadeus</a:t>
            </a:r>
            <a:r>
              <a:rPr lang="pt-BR" dirty="0" smtClean="0"/>
              <a:t>, funcionando a cerca de um ano.</a:t>
            </a:r>
          </a:p>
          <a:p>
            <a:r>
              <a:rPr lang="pt-BR" dirty="0" err="1" smtClean="0"/>
              <a:t>Twitter</a:t>
            </a:r>
            <a:r>
              <a:rPr lang="pt-BR" dirty="0" smtClean="0"/>
              <a:t> foi escolhido como a rede social da </a:t>
            </a:r>
            <a:r>
              <a:rPr lang="pt-BR" dirty="0" err="1" smtClean="0"/>
              <a:t>Doctum</a:t>
            </a:r>
            <a:r>
              <a:rPr lang="pt-BR" dirty="0" smtClean="0"/>
              <a:t> voltada aos membros da instituição.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Qual delas é a mais fácil de utilizar?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err="1" smtClean="0"/>
              <a:t>Facebook</a:t>
            </a:r>
            <a:r>
              <a:rPr lang="pt-BR" dirty="0" smtClean="0"/>
              <a:t> ficou sendo a mais fácil de utilizar.</a:t>
            </a:r>
          </a:p>
          <a:p>
            <a:r>
              <a:rPr lang="pt-BR" dirty="0" smtClean="0"/>
              <a:t>Mais interação que o Orkut conforme respondente do Armazém e mais respostas.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Benzadeus</a:t>
            </a:r>
            <a:r>
              <a:rPr lang="pt-BR" dirty="0" smtClean="0"/>
              <a:t> não conhecia o </a:t>
            </a:r>
            <a:r>
              <a:rPr lang="pt-BR" dirty="0" err="1" smtClean="0"/>
              <a:t>Twitter</a:t>
            </a:r>
            <a:r>
              <a:rPr lang="pt-BR" dirty="0" smtClean="0"/>
              <a:t> e escolheu o </a:t>
            </a:r>
            <a:r>
              <a:rPr lang="pt-BR" dirty="0" err="1" smtClean="0"/>
              <a:t>Facebook</a:t>
            </a:r>
            <a:r>
              <a:rPr lang="pt-BR" dirty="0" smtClean="0"/>
              <a:t> pois estava sendo mais comentado.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Doctum</a:t>
            </a:r>
            <a:r>
              <a:rPr lang="pt-BR" dirty="0" smtClean="0"/>
              <a:t> escolheu o </a:t>
            </a:r>
            <a:r>
              <a:rPr lang="pt-BR" dirty="0" err="1" smtClean="0"/>
              <a:t>Twitter</a:t>
            </a:r>
            <a:r>
              <a:rPr lang="pt-BR" dirty="0" smtClean="0"/>
              <a:t> pela simplicidade e por seus recursos atenderem seus objetivos de uma comunicação simples e rápida.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Qual o objetivo da utilização de redes sociais para sua empresa?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Possibilidade de múltipla escolha</a:t>
            </a:r>
          </a:p>
          <a:p>
            <a:r>
              <a:rPr lang="pt-BR" dirty="0" smtClean="0"/>
              <a:t>As redes sociais vem sendo utilizada pelas três empresas como meio para relacionamento com o cliente, propaganda e marketing, notícias e promoções.</a:t>
            </a:r>
          </a:p>
          <a:p>
            <a:r>
              <a:rPr lang="pt-BR" dirty="0" smtClean="0"/>
              <a:t>Algumas objetivos são mais utilizados que os demais.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Globalização modificou a sociedade.</a:t>
            </a:r>
          </a:p>
          <a:p>
            <a:r>
              <a:rPr lang="pt-BR" dirty="0" smtClean="0"/>
              <a:t>Sociedade da informação.</a:t>
            </a:r>
          </a:p>
          <a:p>
            <a:r>
              <a:rPr lang="pt-BR" dirty="0" smtClean="0"/>
              <a:t>Evolução das Tecnologias de Informação e Comunicação:</a:t>
            </a:r>
          </a:p>
          <a:p>
            <a:pPr lvl="1"/>
            <a:r>
              <a:rPr lang="pt-BR" dirty="0" smtClean="0"/>
              <a:t>Computadores</a:t>
            </a:r>
          </a:p>
          <a:p>
            <a:pPr lvl="1"/>
            <a:r>
              <a:rPr lang="pt-BR" dirty="0" smtClean="0"/>
              <a:t>Internet</a:t>
            </a:r>
          </a:p>
          <a:p>
            <a:r>
              <a:rPr lang="pt-BR" dirty="0" smtClean="0"/>
              <a:t>Redes Sociais na internet:</a:t>
            </a:r>
          </a:p>
          <a:p>
            <a:pPr lvl="1"/>
            <a:r>
              <a:rPr lang="pt-BR" dirty="0" smtClean="0"/>
              <a:t>Compartilhamento de informação.</a:t>
            </a:r>
          </a:p>
          <a:p>
            <a:r>
              <a:rPr lang="pt-BR" dirty="0" smtClean="0"/>
              <a:t>Aderir as empresas nesse ambiente usando as informações presentes a seu favor.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Procura sempre atualizar a rede social?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Importante para não deixar a rede social desatualizada e sem interação.</a:t>
            </a:r>
          </a:p>
          <a:p>
            <a:r>
              <a:rPr lang="pt-BR" dirty="0" smtClean="0"/>
              <a:t>O respondente do Armazém Diesel procura atualizar a página sempre, durante o expediente.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Benzadeus</a:t>
            </a:r>
            <a:r>
              <a:rPr lang="pt-BR" dirty="0" smtClean="0"/>
              <a:t> atualiza a página em média três vezes no mês.</a:t>
            </a:r>
          </a:p>
          <a:p>
            <a:r>
              <a:rPr lang="pt-BR" dirty="0" smtClean="0"/>
              <a:t>A administradora do perfil da </a:t>
            </a:r>
            <a:r>
              <a:rPr lang="pt-BR" dirty="0" err="1" smtClean="0"/>
              <a:t>Doctum</a:t>
            </a:r>
            <a:r>
              <a:rPr lang="pt-BR" dirty="0" smtClean="0"/>
              <a:t> procura sempre gerar conteúdo para a rede com postagens constantes ao longo da semana.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Houve alguma melhora observada a partir da utilização das redes sociais?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Armazém Diesel cita que teve um aumento de 30% do </a:t>
            </a:r>
            <a:r>
              <a:rPr lang="pt-BR" dirty="0" err="1" smtClean="0"/>
              <a:t>moviemento</a:t>
            </a:r>
            <a:r>
              <a:rPr lang="pt-BR" dirty="0" smtClean="0"/>
              <a:t> no local e imagem da empresa na rede ficou bem disseminada.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Benzadeus</a:t>
            </a:r>
            <a:r>
              <a:rPr lang="pt-BR" dirty="0" smtClean="0"/>
              <a:t> diz que o cliente conhece parte dos produtos da loja antes mesmo de visitá-la fisicamente.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Doctum</a:t>
            </a:r>
            <a:r>
              <a:rPr lang="pt-BR" dirty="0" smtClean="0"/>
              <a:t> não soube mensurar uma melhora. Pouco tempo de utilização. Pouco difundido pelos membros da instituição ou não conhecem.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Qual avaliação da utilização da redes sociais para sua empresa em geral?</a:t>
            </a:r>
            <a:endParaRPr lang="pt-BR" sz="3200" b="1" i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Manteve entre bom e ótimo.</a:t>
            </a:r>
          </a:p>
          <a:p>
            <a:r>
              <a:rPr lang="pt-BR" dirty="0" smtClean="0"/>
              <a:t>As redes sociais permitiu desenvolver vantagens no ambiente virtual.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Conclusão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smtClean="0"/>
              <a:t>As empresas se interessaram no uso das redes sociais para seus negócios.</a:t>
            </a:r>
          </a:p>
          <a:p>
            <a:r>
              <a:rPr lang="pt-BR" dirty="0" smtClean="0"/>
              <a:t>Percebendo a presença de muitas delas.</a:t>
            </a:r>
          </a:p>
          <a:p>
            <a:r>
              <a:rPr lang="pt-BR" dirty="0" smtClean="0"/>
              <a:t>Permitem atuar em vários negócios da empresa:</a:t>
            </a:r>
          </a:p>
          <a:p>
            <a:pPr lvl="1"/>
            <a:r>
              <a:rPr lang="pt-BR" dirty="0" smtClean="0"/>
              <a:t>Relacionamento com o cliente</a:t>
            </a:r>
          </a:p>
          <a:p>
            <a:pPr lvl="1"/>
            <a:r>
              <a:rPr lang="pt-BR" dirty="0" smtClean="0"/>
              <a:t>Divulgação de notícias e promoções</a:t>
            </a:r>
          </a:p>
          <a:p>
            <a:pPr lvl="1"/>
            <a:r>
              <a:rPr lang="pt-BR" dirty="0" smtClean="0"/>
              <a:t>Propaganda e Marketing</a:t>
            </a:r>
          </a:p>
          <a:p>
            <a:pPr lvl="1"/>
            <a:r>
              <a:rPr lang="pt-BR" dirty="0" smtClean="0"/>
              <a:t>SAC</a:t>
            </a:r>
          </a:p>
          <a:p>
            <a:r>
              <a:rPr lang="pt-BR" dirty="0" smtClean="0"/>
              <a:t>Esses aspectos acontecem de forma diferente em cada rede social.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Facebook</a:t>
            </a:r>
            <a:r>
              <a:rPr lang="pt-BR" dirty="0" smtClean="0"/>
              <a:t> e Google+ em muito se assemelham:</a:t>
            </a:r>
          </a:p>
          <a:p>
            <a:pPr lvl="1"/>
            <a:r>
              <a:rPr lang="pt-BR" dirty="0" smtClean="0"/>
              <a:t>Páginas para as empresas</a:t>
            </a:r>
          </a:p>
          <a:p>
            <a:pPr lvl="1"/>
            <a:r>
              <a:rPr lang="pt-BR" dirty="0" smtClean="0"/>
              <a:t>Mensagem, fotos, vídeos.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Twitter</a:t>
            </a:r>
            <a:r>
              <a:rPr lang="pt-BR" dirty="0" smtClean="0"/>
              <a:t> é bem diferente, por sua simplicidade e praticidade.</a:t>
            </a:r>
          </a:p>
          <a:p>
            <a:r>
              <a:rPr lang="pt-BR" dirty="0" smtClean="0"/>
              <a:t>O Orkut vem sofrendo quedas na utilização mais ainda percebe-se a potencialidade no uso das comunidades.</a:t>
            </a:r>
          </a:p>
          <a:p>
            <a:r>
              <a:rPr lang="pt-BR" dirty="0" smtClean="0"/>
              <a:t>Tema consideravelmente novo:</a:t>
            </a:r>
          </a:p>
          <a:p>
            <a:pPr lvl="1"/>
            <a:r>
              <a:rPr lang="pt-BR" dirty="0" smtClean="0"/>
              <a:t>Receio de utilizar</a:t>
            </a:r>
          </a:p>
          <a:p>
            <a:pPr lvl="1"/>
            <a:r>
              <a:rPr lang="pt-BR" dirty="0" smtClean="0"/>
              <a:t>Consideram que não traga melhoras</a:t>
            </a:r>
          </a:p>
          <a:p>
            <a:pPr lvl="1"/>
            <a:r>
              <a:rPr lang="pt-BR" dirty="0" smtClean="0"/>
              <a:t>Não sabem usar</a:t>
            </a:r>
          </a:p>
          <a:p>
            <a:r>
              <a:rPr lang="pt-BR" dirty="0" smtClean="0"/>
              <a:t>Atuar de forma sincera e honesta.</a:t>
            </a:r>
          </a:p>
          <a:p>
            <a:pPr lvl="1"/>
            <a:r>
              <a:rPr lang="pt-BR" dirty="0" smtClean="0"/>
              <a:t>Maior interação.</a:t>
            </a:r>
          </a:p>
          <a:p>
            <a:pPr lvl="1"/>
            <a:r>
              <a:rPr lang="pt-BR" dirty="0" smtClean="0"/>
              <a:t>Amigável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200" dirty="0" smtClean="0"/>
              <a:t>ALMEIDA, </a:t>
            </a:r>
            <a:r>
              <a:rPr lang="pt-BR" sz="1200" dirty="0" err="1" smtClean="0"/>
              <a:t>Patríca</a:t>
            </a:r>
            <a:r>
              <a:rPr lang="pt-BR" sz="1200" dirty="0" smtClean="0"/>
              <a:t> Reis de. </a:t>
            </a:r>
            <a:r>
              <a:rPr lang="pt-BR" sz="1200" b="1" dirty="0" smtClean="0"/>
              <a:t>A gestão da comunicação na sociedade da informação </a:t>
            </a:r>
            <a:r>
              <a:rPr lang="pt-BR" sz="1200" dirty="0" smtClean="0"/>
              <a:t>: O caso de uma agência reguladora. 2005. 171f. Dissertação (Mestrado em Comunicação) – Escola de Comunicação, Universidade Federal do Rio de Janeiro. Rio de Janeiro. 2005. Disponível em: &lt;http://www.ans.gov.br/portal/upload/biblioteca/DIS_GESTAO_COMUNICACAO_SOCIEDADE_Patricia_reis.pdf&gt; Acesso em: 23/11/2011</a:t>
            </a:r>
          </a:p>
          <a:p>
            <a:r>
              <a:rPr lang="pt-BR" sz="1200" dirty="0" smtClean="0"/>
              <a:t>BORGES, Mauro. </a:t>
            </a:r>
            <a:r>
              <a:rPr lang="pt-BR" sz="1200" b="1" dirty="0" smtClean="0"/>
              <a:t>Explorando o uso de plataformas digitais de mídia social por empresas para co-criação com consumidores</a:t>
            </a:r>
            <a:r>
              <a:rPr lang="pt-BR" sz="1200" dirty="0" smtClean="0"/>
              <a:t>.</a:t>
            </a:r>
            <a:r>
              <a:rPr lang="pt-BR" sz="1200" b="1" dirty="0" smtClean="0"/>
              <a:t> </a:t>
            </a:r>
            <a:r>
              <a:rPr lang="pt-BR" sz="1200" dirty="0" smtClean="0"/>
              <a:t>2011. 213f. Tese (Doutorado em Administração) – Escola de Administração, Universidade Federal do Rio Grande do Sul. Porto Alegre. 2011. Disponível em: &lt;http://hdl.handle.net/10183/30135&gt;. Acesso em: 04/11/2011.</a:t>
            </a:r>
          </a:p>
          <a:p>
            <a:r>
              <a:rPr lang="pt-BR" sz="1200" dirty="0" smtClean="0"/>
              <a:t>CHESBROUGH, Henry W. </a:t>
            </a:r>
            <a:r>
              <a:rPr lang="pt-BR" sz="1200" b="1" dirty="0" err="1" smtClean="0"/>
              <a:t>The</a:t>
            </a:r>
            <a:r>
              <a:rPr lang="pt-BR" sz="1200" b="1" dirty="0" smtClean="0"/>
              <a:t> Era </a:t>
            </a:r>
            <a:r>
              <a:rPr lang="pt-BR" sz="1200" b="1" dirty="0" err="1" smtClean="0"/>
              <a:t>of</a:t>
            </a:r>
            <a:r>
              <a:rPr lang="pt-BR" sz="1200" b="1" dirty="0" smtClean="0"/>
              <a:t> Open </a:t>
            </a:r>
            <a:r>
              <a:rPr lang="pt-BR" sz="1200" b="1" dirty="0" err="1" smtClean="0"/>
              <a:t>Innovation</a:t>
            </a:r>
            <a:r>
              <a:rPr lang="pt-BR" sz="1200" dirty="0" smtClean="0"/>
              <a:t>. 2003. Disponível em: &lt;http://sloanreview.mit.edu/the-magazine/2003-spring/4435/the-era-of-open-innovation&gt;. Acesso em: 07/11/2011.</a:t>
            </a:r>
          </a:p>
          <a:p>
            <a:r>
              <a:rPr lang="pt-BR" sz="1200" dirty="0" err="1" smtClean="0"/>
              <a:t>E.</a:t>
            </a:r>
            <a:r>
              <a:rPr lang="pt-BR" sz="1200" dirty="0" smtClean="0"/>
              <a:t>LIFE (a). </a:t>
            </a:r>
            <a:r>
              <a:rPr lang="pt-BR" sz="1200" b="1" dirty="0" smtClean="0"/>
              <a:t>Hábitos de uso e comportamento dos internautas brasileiros em redes sociais</a:t>
            </a:r>
            <a:r>
              <a:rPr lang="pt-BR" sz="1200" dirty="0" smtClean="0"/>
              <a:t>. 2011. Disponível em: &lt;http://www.slideshare.net/Elife2009/relatrio-pesquisa-habitos-midias-sociais-revisado-final&gt;. Acesso em: 18/10/2011</a:t>
            </a:r>
          </a:p>
          <a:p>
            <a:r>
              <a:rPr lang="pt-BR" sz="1200" dirty="0" err="1" smtClean="0"/>
              <a:t>E.</a:t>
            </a:r>
            <a:r>
              <a:rPr lang="pt-BR" sz="1200" dirty="0" smtClean="0"/>
              <a:t>LIFE (b). </a:t>
            </a:r>
            <a:r>
              <a:rPr lang="pt-BR" sz="1200" b="1" dirty="0" smtClean="0"/>
              <a:t>Governança Corporativa em Redes Sociais</a:t>
            </a:r>
            <a:r>
              <a:rPr lang="pt-BR" sz="1200" dirty="0" smtClean="0"/>
              <a:t>. 2011. Disponível em: &lt;http://elife.com.br/estudospapers&gt;. Acesso em: 18/10/2011</a:t>
            </a:r>
          </a:p>
          <a:p>
            <a:r>
              <a:rPr lang="pt-BR" sz="1200" dirty="0" smtClean="0"/>
              <a:t>FACEBOOK(b). </a:t>
            </a:r>
            <a:r>
              <a:rPr lang="pt-BR" sz="1200" b="1" dirty="0" err="1" smtClean="0"/>
              <a:t>Facebook</a:t>
            </a:r>
            <a:r>
              <a:rPr lang="pt-BR" sz="1200" b="1" dirty="0" smtClean="0"/>
              <a:t> para negócios</a:t>
            </a:r>
            <a:r>
              <a:rPr lang="pt-BR" sz="1200" dirty="0" smtClean="0"/>
              <a:t>. Disponível em: &lt;https://www.facebook.com/business/pages&gt;. Acesso em: 10/11/2011</a:t>
            </a:r>
          </a:p>
          <a:p>
            <a:r>
              <a:rPr lang="pt-BR" sz="1200" dirty="0" smtClean="0"/>
              <a:t>FACEBOOK(c). </a:t>
            </a:r>
            <a:r>
              <a:rPr lang="pt-BR" sz="1200" b="1" dirty="0" smtClean="0"/>
              <a:t>Crie uma presença com páginas</a:t>
            </a:r>
            <a:r>
              <a:rPr lang="pt-BR" sz="1200" dirty="0" smtClean="0"/>
              <a:t>. Disponível em: &lt;https://www.facebook.com/business/pages&gt;. Acesso em: 10/11/2011</a:t>
            </a:r>
          </a:p>
          <a:p>
            <a:r>
              <a:rPr lang="pt-BR" sz="1200" dirty="0" smtClean="0"/>
              <a:t>FACEBOOK(d). </a:t>
            </a:r>
            <a:r>
              <a:rPr lang="pt-BR" sz="1200" b="1" dirty="0" smtClean="0"/>
              <a:t>Promova seus negócios com anúncios</a:t>
            </a:r>
            <a:r>
              <a:rPr lang="pt-BR" sz="1200" dirty="0" smtClean="0"/>
              <a:t>. Disponível em: &lt;https://www.facebook.com/business/ads&gt;. Acesso em: 24/10/2011</a:t>
            </a:r>
          </a:p>
          <a:p>
            <a:r>
              <a:rPr lang="pt-BR" sz="1200" dirty="0" smtClean="0"/>
              <a:t>GOOGLE+. </a:t>
            </a:r>
            <a:r>
              <a:rPr lang="pt-BR" sz="1200" b="1" dirty="0" smtClean="0"/>
              <a:t>Primeiros passos com seu perfil do Google+</a:t>
            </a:r>
            <a:r>
              <a:rPr lang="pt-BR" sz="1200" dirty="0" smtClean="0"/>
              <a:t>. Disponível em: &lt;http://www.google.com/support/plus/bin/answer.</a:t>
            </a:r>
            <a:r>
              <a:rPr lang="pt-BR" sz="1200" dirty="0" err="1" smtClean="0"/>
              <a:t>py</a:t>
            </a:r>
            <a:r>
              <a:rPr lang="pt-BR" sz="1200" dirty="0" smtClean="0"/>
              <a:t>?hl=</a:t>
            </a:r>
            <a:r>
              <a:rPr lang="pt-BR" sz="1200" dirty="0" err="1" smtClean="0"/>
              <a:t>pt-BR&amp;answer</a:t>
            </a:r>
            <a:r>
              <a:rPr lang="pt-BR" sz="1200" dirty="0" smtClean="0"/>
              <a:t>=1355890&amp;</a:t>
            </a:r>
            <a:r>
              <a:rPr lang="pt-BR" sz="1200" dirty="0" err="1" smtClean="0"/>
              <a:t>from</a:t>
            </a:r>
            <a:r>
              <a:rPr lang="pt-BR" sz="1200" dirty="0" smtClean="0"/>
              <a:t>=97703&amp;</a:t>
            </a:r>
            <a:r>
              <a:rPr lang="pt-BR" sz="1200" dirty="0" err="1" smtClean="0"/>
              <a:t>rd</a:t>
            </a:r>
            <a:r>
              <a:rPr lang="pt-BR" sz="1200" dirty="0" smtClean="0"/>
              <a:t>=1&gt;. Acesso em: 25/11/2011</a:t>
            </a:r>
          </a:p>
          <a:p>
            <a:endParaRPr lang="pt-BR" sz="1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t-BR" dirty="0" smtClean="0"/>
              <a:t>GUEDES, Pablo </a:t>
            </a:r>
            <a:r>
              <a:rPr lang="pt-BR" dirty="0" err="1" smtClean="0"/>
              <a:t>Cristini</a:t>
            </a:r>
            <a:r>
              <a:rPr lang="pt-BR" dirty="0" smtClean="0"/>
              <a:t>. </a:t>
            </a:r>
            <a:r>
              <a:rPr lang="pt-BR" b="1" dirty="0" smtClean="0"/>
              <a:t>Uso de redes sociais para colaboração em pequenas e médias empresas</a:t>
            </a:r>
            <a:r>
              <a:rPr lang="pt-BR" dirty="0" smtClean="0"/>
              <a:t>. 2011. 76f. Trabalho de Conclusão de Curso (Graduação) – Instituto de Informática, Universidade Federal do Rio Grande do Sul. Porto Alegre. 2011. Disponível em: &lt;http://hdl.handle.net/10183/31026&gt;. Acesso em: 15/11/2011</a:t>
            </a:r>
          </a:p>
          <a:p>
            <a:r>
              <a:rPr lang="pt-BR" dirty="0" smtClean="0"/>
              <a:t>IBOPE. </a:t>
            </a:r>
            <a:r>
              <a:rPr lang="pt-BR" b="1" dirty="0" smtClean="0"/>
              <a:t>Total de pessoas com acesso à internet atinge 77,8 milhões</a:t>
            </a:r>
            <a:r>
              <a:rPr lang="pt-BR" dirty="0" smtClean="0"/>
              <a:t>. 2011. Disponível em: &lt;http://www.ibope.com.br/calandraWeb/servlet/CalandraRedirect?</a:t>
            </a:r>
            <a:r>
              <a:rPr lang="pt-BR" dirty="0" err="1" smtClean="0"/>
              <a:t>temp</a:t>
            </a:r>
            <a:r>
              <a:rPr lang="pt-BR" dirty="0" smtClean="0"/>
              <a:t>=6&amp;</a:t>
            </a:r>
            <a:r>
              <a:rPr lang="pt-BR" dirty="0" err="1" smtClean="0"/>
              <a:t>proj</a:t>
            </a:r>
            <a:r>
              <a:rPr lang="pt-BR" dirty="0" smtClean="0"/>
              <a:t>=</a:t>
            </a:r>
            <a:r>
              <a:rPr lang="pt-BR" dirty="0" err="1" smtClean="0"/>
              <a:t>PortalIBOPE&amp;pub</a:t>
            </a:r>
            <a:r>
              <a:rPr lang="pt-BR" dirty="0" smtClean="0"/>
              <a:t>=</a:t>
            </a:r>
            <a:r>
              <a:rPr lang="pt-BR" dirty="0" err="1" smtClean="0"/>
              <a:t>T&amp;nome</a:t>
            </a:r>
            <a:r>
              <a:rPr lang="pt-BR" dirty="0" smtClean="0"/>
              <a:t>=</a:t>
            </a:r>
            <a:r>
              <a:rPr lang="pt-BR" dirty="0" err="1" smtClean="0"/>
              <a:t>home_materia&amp;db</a:t>
            </a:r>
            <a:r>
              <a:rPr lang="pt-BR" dirty="0" smtClean="0"/>
              <a:t>=</a:t>
            </a:r>
            <a:r>
              <a:rPr lang="pt-BR" dirty="0" err="1" smtClean="0"/>
              <a:t>caldb&amp;docid</a:t>
            </a:r>
            <a:r>
              <a:rPr lang="pt-BR" dirty="0" smtClean="0"/>
              <a:t>=C2A2CAE41B62E75E83257907000EC04F&gt;. Acesso em: 30/11/2011</a:t>
            </a:r>
          </a:p>
          <a:p>
            <a:r>
              <a:rPr lang="pt-BR" dirty="0" smtClean="0"/>
              <a:t>MARTELETO, Regina Maria. </a:t>
            </a:r>
            <a:r>
              <a:rPr lang="pt-BR" b="1" dirty="0" smtClean="0"/>
              <a:t>Análise de redes sociais</a:t>
            </a:r>
            <a:r>
              <a:rPr lang="pt-BR" dirty="0" smtClean="0"/>
              <a:t> : aplicações nos estudos de transferência da informação. 2001. 11f. Trabalho de Conclusão de Curso (Pós-Graduação) – Instituto Brasileiro de Informação em Ciência e Tecnologia, Universidade Federal do Rio de Janeiro. Rio de Janeiro. 2001. Disponível em: &lt;http://dx.doi.org/10.1590/S0100-19652001000100009&gt;. Acesso em: 18/10/2001</a:t>
            </a:r>
          </a:p>
          <a:p>
            <a:r>
              <a:rPr lang="pt-BR" dirty="0" smtClean="0"/>
              <a:t>MELO JUNIOR, </a:t>
            </a:r>
            <a:r>
              <a:rPr lang="pt-BR" dirty="0" err="1" smtClean="0"/>
              <a:t>Cleuton</a:t>
            </a:r>
            <a:r>
              <a:rPr lang="pt-BR" dirty="0" smtClean="0"/>
              <a:t> Sampaio de. </a:t>
            </a:r>
            <a:r>
              <a:rPr lang="pt-BR" b="1" dirty="0" smtClean="0"/>
              <a:t>Web 2.0 e </a:t>
            </a:r>
            <a:r>
              <a:rPr lang="pt-BR" b="1" dirty="0" err="1" smtClean="0"/>
              <a:t>mashups</a:t>
            </a:r>
            <a:r>
              <a:rPr lang="pt-BR" b="1" dirty="0" smtClean="0"/>
              <a:t> </a:t>
            </a:r>
            <a:r>
              <a:rPr lang="pt-BR" dirty="0" smtClean="0"/>
              <a:t>: Reinventando a internet. Rio de Janeiro: </a:t>
            </a:r>
            <a:r>
              <a:rPr lang="pt-BR" dirty="0" err="1" smtClean="0"/>
              <a:t>Brasport</a:t>
            </a:r>
            <a:r>
              <a:rPr lang="pt-BR" dirty="0" smtClean="0"/>
              <a:t>, 2007.</a:t>
            </a:r>
          </a:p>
          <a:p>
            <a:r>
              <a:rPr lang="pt-BR" dirty="0" smtClean="0"/>
              <a:t>MBI. </a:t>
            </a:r>
            <a:r>
              <a:rPr lang="pt-BR" b="1" dirty="0" smtClean="0"/>
              <a:t>2a Pesquisa Anual sobre Redes Sociais</a:t>
            </a:r>
            <a:r>
              <a:rPr lang="pt-BR" dirty="0" smtClean="0"/>
              <a:t>. 2011. Disponível em &lt;http://www.mbi.com.br/mbi/biblioteca/relatorios/2011-05-2a-pesquisa-anual-sobre-redes-sociais&gt; Acesso em: 28/11/2011</a:t>
            </a:r>
          </a:p>
          <a:p>
            <a:r>
              <a:rPr lang="pt-BR" dirty="0" smtClean="0"/>
              <a:t>RECUERO, Raquel. </a:t>
            </a:r>
            <a:r>
              <a:rPr lang="pt-BR" b="1" dirty="0" smtClean="0"/>
              <a:t>Redes sociais na internet</a:t>
            </a:r>
            <a:r>
              <a:rPr lang="pt-BR" dirty="0" smtClean="0"/>
              <a:t>. Porto Alegre: Sulina, 2010.</a:t>
            </a:r>
          </a:p>
          <a:p>
            <a:r>
              <a:rPr lang="pt-BR" dirty="0" smtClean="0"/>
              <a:t>TWITTER (a). </a:t>
            </a:r>
            <a:r>
              <a:rPr lang="pt-BR" b="1" dirty="0" err="1" smtClean="0"/>
              <a:t>What</a:t>
            </a:r>
            <a:r>
              <a:rPr lang="pt-BR" b="1" dirty="0" smtClean="0"/>
              <a:t> is </a:t>
            </a:r>
            <a:r>
              <a:rPr lang="pt-BR" b="1" dirty="0" err="1" smtClean="0"/>
              <a:t>Twitter</a:t>
            </a:r>
            <a:r>
              <a:rPr lang="pt-BR" b="1" dirty="0" smtClean="0"/>
              <a:t>?</a:t>
            </a:r>
            <a:r>
              <a:rPr lang="pt-BR" dirty="0" smtClean="0"/>
              <a:t>. Disponível em: &lt;http://business.twitter.com/basics/what-is-twitter&gt;. Acesso em: 24/10/2011.</a:t>
            </a:r>
          </a:p>
          <a:p>
            <a:r>
              <a:rPr lang="pt-BR" dirty="0" smtClean="0"/>
              <a:t>TWITTER. </a:t>
            </a:r>
            <a:r>
              <a:rPr lang="pt-BR" b="1" dirty="0" err="1" smtClean="0"/>
              <a:t>Twitter</a:t>
            </a:r>
            <a:r>
              <a:rPr lang="pt-BR" b="1" dirty="0" smtClean="0"/>
              <a:t> is </a:t>
            </a:r>
            <a:r>
              <a:rPr lang="pt-BR" b="1" dirty="0" err="1" smtClean="0"/>
              <a:t>the</a:t>
            </a:r>
            <a:r>
              <a:rPr lang="pt-BR" b="1" dirty="0" smtClean="0"/>
              <a:t> </a:t>
            </a:r>
            <a:r>
              <a:rPr lang="pt-BR" b="1" dirty="0" err="1" smtClean="0"/>
              <a:t>best</a:t>
            </a:r>
            <a:r>
              <a:rPr lang="pt-BR" b="1" dirty="0" smtClean="0"/>
              <a:t> </a:t>
            </a:r>
            <a:r>
              <a:rPr lang="pt-BR" b="1" dirty="0" err="1" smtClean="0"/>
              <a:t>way</a:t>
            </a:r>
            <a:r>
              <a:rPr lang="pt-BR" b="1" dirty="0" smtClean="0"/>
              <a:t> to </a:t>
            </a:r>
            <a:r>
              <a:rPr lang="pt-BR" b="1" dirty="0" err="1" smtClean="0"/>
              <a:t>discover</a:t>
            </a:r>
            <a:r>
              <a:rPr lang="pt-BR" b="1" dirty="0" smtClean="0"/>
              <a:t> </a:t>
            </a:r>
            <a:r>
              <a:rPr lang="pt-BR" b="1" dirty="0" err="1" smtClean="0"/>
              <a:t>what’s</a:t>
            </a:r>
            <a:r>
              <a:rPr lang="pt-BR" b="1" dirty="0" smtClean="0"/>
              <a:t> </a:t>
            </a:r>
            <a:r>
              <a:rPr lang="pt-BR" b="1" dirty="0" err="1" smtClean="0"/>
              <a:t>new</a:t>
            </a:r>
            <a:r>
              <a:rPr lang="pt-BR" b="1" dirty="0" smtClean="0"/>
              <a:t> in </a:t>
            </a:r>
            <a:r>
              <a:rPr lang="pt-BR" b="1" dirty="0" err="1" smtClean="0"/>
              <a:t>your</a:t>
            </a:r>
            <a:r>
              <a:rPr lang="pt-BR" b="1" dirty="0" smtClean="0"/>
              <a:t> world</a:t>
            </a:r>
            <a:r>
              <a:rPr lang="pt-BR" dirty="0" smtClean="0"/>
              <a:t>. Disponível em: &lt;http://twitter.com/about&gt; Acesso em: 25/11/2011</a:t>
            </a:r>
          </a:p>
          <a:p>
            <a:r>
              <a:rPr lang="pt-BR" dirty="0" smtClean="0"/>
              <a:t>TOMAÉL, </a:t>
            </a:r>
            <a:r>
              <a:rPr lang="pt-BR" dirty="0" err="1" smtClean="0"/>
              <a:t>M.I.</a:t>
            </a:r>
            <a:r>
              <a:rPr lang="pt-BR" dirty="0" smtClean="0"/>
              <a:t>; ALCARÁ </a:t>
            </a:r>
            <a:r>
              <a:rPr lang="pt-BR" dirty="0" err="1" smtClean="0"/>
              <a:t>A.R.</a:t>
            </a:r>
            <a:r>
              <a:rPr lang="pt-BR" dirty="0" smtClean="0"/>
              <a:t>; DI CHIARA I.; </a:t>
            </a:r>
            <a:r>
              <a:rPr lang="pt-BR" b="1" dirty="0" smtClean="0"/>
              <a:t>Das redes sociais à inovação</a:t>
            </a:r>
            <a:r>
              <a:rPr lang="pt-BR" dirty="0" smtClean="0"/>
              <a:t>. 2005. Disponível em: &lt;http://www.scielo.br/pdf/ci/v34n2/28559.pdf &gt;. Acesso em: 18/11/2011</a:t>
            </a:r>
          </a:p>
          <a:p>
            <a:r>
              <a:rPr lang="pt-BR" dirty="0" smtClean="0"/>
              <a:t>TORQUATO, Cid. Prefácio. In: POLIZELLI, </a:t>
            </a:r>
            <a:r>
              <a:rPr lang="pt-BR" dirty="0" err="1" smtClean="0"/>
              <a:t>Demerval</a:t>
            </a:r>
            <a:r>
              <a:rPr lang="pt-BR" dirty="0" smtClean="0"/>
              <a:t> L.; OZAKI </a:t>
            </a:r>
            <a:r>
              <a:rPr lang="pt-BR" dirty="0" err="1" smtClean="0"/>
              <a:t>Adalton</a:t>
            </a:r>
            <a:r>
              <a:rPr lang="pt-BR" dirty="0" smtClean="0"/>
              <a:t> M. </a:t>
            </a:r>
            <a:r>
              <a:rPr lang="pt-BR" b="1" dirty="0" smtClean="0"/>
              <a:t>Sociedade da Informação </a:t>
            </a:r>
            <a:r>
              <a:rPr lang="pt-BR" dirty="0" smtClean="0"/>
              <a:t>: os </a:t>
            </a:r>
            <a:r>
              <a:rPr lang="pt-BR" dirty="0" err="1" smtClean="0"/>
              <a:t>desaﬁos</a:t>
            </a:r>
            <a:r>
              <a:rPr lang="pt-BR" dirty="0" smtClean="0"/>
              <a:t> da era da colaboração e da gestão do conhecimento. São Paulo: Saraiva, 2008.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pt-BR" b="1" dirty="0" smtClean="0"/>
              <a:t>Objetivo Geral</a:t>
            </a:r>
          </a:p>
          <a:p>
            <a:pPr lvl="1"/>
            <a:r>
              <a:rPr lang="pt-BR" dirty="0" smtClean="0"/>
              <a:t>Analisar o uso das redes sociais como ferramenta estratégica para as empresas.</a:t>
            </a:r>
          </a:p>
          <a:p>
            <a:pPr lvl="1"/>
            <a:endParaRPr lang="pt-BR" dirty="0" smtClean="0"/>
          </a:p>
          <a:p>
            <a:r>
              <a:rPr lang="pt-BR" b="1" dirty="0" smtClean="0"/>
              <a:t>Objetivos específicos</a:t>
            </a:r>
          </a:p>
          <a:p>
            <a:pPr lvl="1"/>
            <a:r>
              <a:rPr lang="pt-BR" dirty="0" smtClean="0"/>
              <a:t>Verificar as possibilidades.</a:t>
            </a:r>
          </a:p>
          <a:p>
            <a:pPr lvl="1"/>
            <a:r>
              <a:rPr lang="pt-BR" dirty="0" smtClean="0"/>
              <a:t>Levantar os recursos.</a:t>
            </a:r>
          </a:p>
          <a:p>
            <a:pPr lvl="1"/>
            <a:r>
              <a:rPr lang="pt-BR" dirty="0" smtClean="0"/>
              <a:t>Como vem acontecendo.</a:t>
            </a:r>
          </a:p>
          <a:p>
            <a:pPr lvl="1"/>
            <a:r>
              <a:rPr lang="pt-BR" dirty="0" smtClean="0"/>
              <a:t>Exemplos.</a:t>
            </a:r>
          </a:p>
          <a:p>
            <a:pPr lvl="1"/>
            <a:r>
              <a:rPr lang="pt-BR" dirty="0" smtClean="0"/>
              <a:t>Opiniões de empresas que utilizam.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Referencial Teórico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Sociedade da informação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Informação flui em grande velocidade e quantidade.</a:t>
            </a:r>
          </a:p>
          <a:p>
            <a:pPr algn="just"/>
            <a:r>
              <a:rPr lang="pt-BR" dirty="0" smtClean="0"/>
              <a:t>Informação gera conhecimento (tomada de decisão).</a:t>
            </a:r>
          </a:p>
          <a:p>
            <a:pPr algn="just"/>
            <a:r>
              <a:rPr lang="pt-BR" dirty="0" smtClean="0"/>
              <a:t>Sociedade inserida na era digital:</a:t>
            </a:r>
          </a:p>
          <a:p>
            <a:pPr lvl="1" algn="just"/>
            <a:r>
              <a:rPr lang="pt-BR" dirty="0" smtClean="0"/>
              <a:t>No cotidiano.</a:t>
            </a:r>
          </a:p>
          <a:p>
            <a:pPr lvl="1" algn="just"/>
            <a:r>
              <a:rPr lang="pt-BR" dirty="0" smtClean="0"/>
              <a:t>Marcada pela tecnologia digital.</a:t>
            </a:r>
          </a:p>
          <a:p>
            <a:pPr algn="just"/>
            <a:r>
              <a:rPr lang="pt-BR" dirty="0" smtClean="0"/>
              <a:t>TIC - gerência da informação.</a:t>
            </a:r>
          </a:p>
          <a:p>
            <a:pPr algn="just"/>
            <a:r>
              <a:rPr lang="pt-BR" dirty="0" smtClean="0"/>
              <a:t>Sociedade mais crítica e participativa.</a:t>
            </a:r>
          </a:p>
          <a:p>
            <a:pPr lvl="1" algn="just"/>
            <a:r>
              <a:rPr lang="pt-BR" dirty="0" smtClean="0"/>
              <a:t>Consumidores mais exigentes.</a:t>
            </a:r>
          </a:p>
          <a:p>
            <a:pPr algn="just"/>
            <a:r>
              <a:rPr lang="pt-BR" dirty="0" smtClean="0"/>
              <a:t>Comunicação como estratégia para as empresas.</a:t>
            </a:r>
          </a:p>
          <a:p>
            <a:pPr lvl="1" algn="just"/>
            <a:r>
              <a:rPr lang="pt-BR" dirty="0" smtClean="0"/>
              <a:t>Imagem da empresa.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WEB 2.0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Os primeiros sites eram criados por centros de pesquisa científica (início da década de 90).</a:t>
            </a:r>
          </a:p>
          <a:p>
            <a:pPr algn="just"/>
            <a:r>
              <a:rPr lang="pt-BR" dirty="0" smtClean="0"/>
              <a:t>Não possuía interface gráfica.</a:t>
            </a:r>
          </a:p>
          <a:p>
            <a:pPr algn="just"/>
            <a:r>
              <a:rPr lang="pt-BR" dirty="0" smtClean="0"/>
              <a:t>Até 1996 eram estáticos e escritos em HTML.</a:t>
            </a:r>
          </a:p>
          <a:p>
            <a:pPr algn="just"/>
            <a:r>
              <a:rPr lang="pt-BR" dirty="0" smtClean="0"/>
              <a:t>Novas ferramentas trouxeram mais interatividade e qualidade.</a:t>
            </a:r>
          </a:p>
          <a:p>
            <a:pPr lvl="1" algn="just"/>
            <a:r>
              <a:rPr lang="pt-BR" dirty="0" err="1" smtClean="0"/>
              <a:t>Javascript</a:t>
            </a:r>
            <a:r>
              <a:rPr lang="pt-BR" dirty="0" smtClean="0"/>
              <a:t>, Flash Player</a:t>
            </a:r>
          </a:p>
          <a:p>
            <a:pPr algn="just"/>
            <a:r>
              <a:rPr lang="pt-BR" dirty="0" smtClean="0"/>
              <a:t>WEB 2.0 – termo usado por </a:t>
            </a:r>
            <a:r>
              <a:rPr lang="pt-BR" dirty="0" err="1" smtClean="0"/>
              <a:t>Tim</a:t>
            </a:r>
            <a:r>
              <a:rPr lang="pt-BR" dirty="0" smtClean="0"/>
              <a:t> </a:t>
            </a:r>
            <a:r>
              <a:rPr lang="pt-BR" dirty="0" err="1" smtClean="0"/>
              <a:t>O’Reilly</a:t>
            </a:r>
            <a:r>
              <a:rPr lang="pt-BR" dirty="0" smtClean="0"/>
              <a:t> em 2004 – mudança na internet.</a:t>
            </a:r>
          </a:p>
          <a:p>
            <a:pPr algn="just"/>
            <a:r>
              <a:rPr lang="pt-BR" dirty="0" smtClean="0"/>
              <a:t>Usuário passa também a produzir conteúdo.</a:t>
            </a:r>
          </a:p>
          <a:p>
            <a:pPr algn="just"/>
            <a:r>
              <a:rPr lang="pt-BR" dirty="0" smtClean="0"/>
              <a:t>Crescimento de sites de redes de relacionamento e compartilhamento de informação.</a:t>
            </a:r>
          </a:p>
          <a:p>
            <a:pPr lvl="1" algn="just"/>
            <a:r>
              <a:rPr lang="pt-BR" dirty="0" err="1" smtClean="0"/>
              <a:t>Wikipedia</a:t>
            </a:r>
            <a:r>
              <a:rPr lang="pt-BR" dirty="0" smtClean="0"/>
              <a:t>, Orkut, </a:t>
            </a:r>
            <a:r>
              <a:rPr lang="pt-BR" dirty="0" err="1" smtClean="0"/>
              <a:t>Flickr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Mudança no relacionamento com a empresa (repercussão).</a:t>
            </a:r>
          </a:p>
          <a:p>
            <a:pPr algn="just"/>
            <a:r>
              <a:rPr lang="pt-BR" dirty="0" smtClean="0"/>
              <a:t>Inovação aberta (</a:t>
            </a:r>
            <a:r>
              <a:rPr lang="pt-BR" dirty="0" err="1" smtClean="0"/>
              <a:t>Chesbrough</a:t>
            </a:r>
            <a:r>
              <a:rPr lang="pt-BR" dirty="0" smtClean="0"/>
              <a:t> 2003)</a:t>
            </a:r>
          </a:p>
          <a:p>
            <a:pPr lvl="1" algn="just"/>
            <a:r>
              <a:rPr lang="pt-BR" dirty="0" smtClean="0"/>
              <a:t>Obtenção de ideias e invenções do meio externo.</a:t>
            </a:r>
          </a:p>
          <a:p>
            <a:pPr lvl="1" algn="just"/>
            <a:r>
              <a:rPr lang="pt-BR" dirty="0" smtClean="0"/>
              <a:t>Redes sociais passam dos limites do uso pessoal.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Redes sociais na internet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Atores e suas conexões.</a:t>
            </a:r>
          </a:p>
          <a:p>
            <a:r>
              <a:rPr lang="pt-BR" dirty="0" smtClean="0"/>
              <a:t>Participantes autônomos que compartilham e unem ideias, valores e interesses comuns.</a:t>
            </a:r>
          </a:p>
          <a:p>
            <a:r>
              <a:rPr lang="pt-BR" dirty="0" smtClean="0"/>
              <a:t>Possibilidades das pessoas se expressarem e socializarem no meio virtual.</a:t>
            </a:r>
          </a:p>
          <a:p>
            <a:r>
              <a:rPr lang="pt-BR" dirty="0" smtClean="0"/>
              <a:t>Estrutura básica:</a:t>
            </a:r>
          </a:p>
          <a:p>
            <a:pPr lvl="1"/>
            <a:r>
              <a:rPr lang="pt-BR" dirty="0" smtClean="0"/>
              <a:t>Perfil com os dados do usuários.</a:t>
            </a:r>
          </a:p>
          <a:p>
            <a:pPr lvl="1"/>
            <a:r>
              <a:rPr lang="pt-BR" dirty="0" smtClean="0"/>
              <a:t>Conexões com outros usuários do sistema.</a:t>
            </a:r>
          </a:p>
          <a:p>
            <a:pPr lvl="2"/>
            <a:r>
              <a:rPr lang="pt-BR" dirty="0" smtClean="0"/>
              <a:t>Conexão mútua ou unidirecional.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Redes sociais para empresas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/>
              <a:t>Espaços para o compartilhamento de informação e do conhecimento.</a:t>
            </a:r>
          </a:p>
          <a:p>
            <a:r>
              <a:rPr lang="pt-BR" dirty="0" smtClean="0"/>
              <a:t>Pessoas com objetivos em comum trocam experiências e assim acabam gerando informações relevantes para o setor em que atuam.</a:t>
            </a:r>
          </a:p>
          <a:p>
            <a:r>
              <a:rPr lang="pt-BR" dirty="0" smtClean="0"/>
              <a:t>Adoção das redes sociais virtuais pelos clientes.</a:t>
            </a:r>
          </a:p>
          <a:p>
            <a:r>
              <a:rPr lang="pt-BR" dirty="0" smtClean="0"/>
              <a:t>Possibilidade de encontrar o consumidor antes mesmo da decisão de compra.</a:t>
            </a:r>
          </a:p>
          <a:p>
            <a:r>
              <a:rPr lang="pt-BR" dirty="0" smtClean="0"/>
              <a:t>Consumidor é um grupo de pessoas reunidas que conseguiram maior visibilidade e transparência.</a:t>
            </a:r>
          </a:p>
          <a:p>
            <a:r>
              <a:rPr lang="pt-BR" dirty="0" smtClean="0"/>
              <a:t>Setores com potencial:</a:t>
            </a:r>
          </a:p>
          <a:p>
            <a:pPr lvl="1"/>
            <a:r>
              <a:rPr lang="pt-BR" dirty="0" smtClean="0"/>
              <a:t>RH</a:t>
            </a:r>
          </a:p>
          <a:p>
            <a:pPr lvl="1"/>
            <a:r>
              <a:rPr lang="pt-BR" dirty="0" smtClean="0"/>
              <a:t>SAC</a:t>
            </a:r>
          </a:p>
          <a:p>
            <a:pPr lvl="1"/>
            <a:r>
              <a:rPr lang="pt-BR" dirty="0" smtClean="0"/>
              <a:t>Marketing</a:t>
            </a:r>
          </a:p>
          <a:p>
            <a:pPr lvl="1"/>
            <a:r>
              <a:rPr lang="pt-BR" dirty="0" smtClean="0"/>
              <a:t>Relacionamento</a:t>
            </a:r>
          </a:p>
          <a:p>
            <a:r>
              <a:rPr lang="pt-BR" dirty="0" smtClean="0"/>
              <a:t>“Pensar em Governança Corporativa em 2011 sem pensar em redes sociais e no novo poder conquistado pelo consumidor é ter uma visão míope do mercado” (</a:t>
            </a:r>
            <a:r>
              <a:rPr lang="pt-BR" dirty="0" err="1" smtClean="0"/>
              <a:t>E.LIFE</a:t>
            </a:r>
            <a:r>
              <a:rPr lang="pt-BR" dirty="0" smtClean="0"/>
              <a:t>, 2011b).</a:t>
            </a:r>
          </a:p>
          <a:p>
            <a:r>
              <a:rPr lang="pt-BR" dirty="0" smtClean="0"/>
              <a:t>Contratação de pessoas específicas para monitoramento das redes sociais.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8AA-6FE3-4AF5-BB13-D17A47AE8639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889</TotalTime>
  <Words>2212</Words>
  <Application>Microsoft Office PowerPoint</Application>
  <PresentationFormat>Apresentação na tela (4:3)</PresentationFormat>
  <Paragraphs>277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Faculdades Integradas de Caratinga TCC – Trabalho de Conclusão de Curso</vt:lpstr>
      <vt:lpstr>Sumário</vt:lpstr>
      <vt:lpstr>Introdução</vt:lpstr>
      <vt:lpstr>Slide 4</vt:lpstr>
      <vt:lpstr>Referencial Teórico</vt:lpstr>
      <vt:lpstr>Sociedade da informação</vt:lpstr>
      <vt:lpstr>WEB 2.0</vt:lpstr>
      <vt:lpstr>Redes sociais na internet</vt:lpstr>
      <vt:lpstr>Redes sociais para empresas</vt:lpstr>
      <vt:lpstr>Potencialidades das redes sociais  para as empresas</vt:lpstr>
      <vt:lpstr>Benefícios buscados nas redes sociais</vt:lpstr>
      <vt:lpstr>Benefícios não atendidos</vt:lpstr>
      <vt:lpstr>Objetivos das empresas nas redes sociais</vt:lpstr>
      <vt:lpstr>Metodologia</vt:lpstr>
      <vt:lpstr>Resultados</vt:lpstr>
      <vt:lpstr>Análise do potencial das redes sociais</vt:lpstr>
      <vt:lpstr>Potencialidade em cada site No Twitter</vt:lpstr>
      <vt:lpstr>No Facebook</vt:lpstr>
      <vt:lpstr>No Orkut</vt:lpstr>
      <vt:lpstr>No Google+</vt:lpstr>
      <vt:lpstr>Atuação em cada rede social Facebook</vt:lpstr>
      <vt:lpstr>Facebook</vt:lpstr>
      <vt:lpstr>Twitter</vt:lpstr>
      <vt:lpstr>Orkut </vt:lpstr>
      <vt:lpstr>Google+</vt:lpstr>
      <vt:lpstr>Resultados do questionário</vt:lpstr>
      <vt:lpstr>Qual(is) rede(s) social(is) sua empresa utiliza?</vt:lpstr>
      <vt:lpstr>Qual delas é a mais fácil de utilizar?</vt:lpstr>
      <vt:lpstr>Qual o objetivo da utilização de redes sociais para sua empresa?</vt:lpstr>
      <vt:lpstr>Procura sempre atualizar a rede social?</vt:lpstr>
      <vt:lpstr>Houve alguma melhora observada a partir da utilização das redes sociais?</vt:lpstr>
      <vt:lpstr>Qual avaliação da utilização da redes sociais para sua empresa em geral?</vt:lpstr>
      <vt:lpstr>Conclusão</vt:lpstr>
      <vt:lpstr>Referências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Faculdades Integradas de Caratinga TCC – Trabalho de Conclusão de Curso</dc:title>
  <dc:creator>Herminio</dc:creator>
  <cp:lastModifiedBy>Herminio</cp:lastModifiedBy>
  <cp:revision>98</cp:revision>
  <dcterms:created xsi:type="dcterms:W3CDTF">2011-12-19T02:46:12Z</dcterms:created>
  <dcterms:modified xsi:type="dcterms:W3CDTF">2012-03-13T23:04:53Z</dcterms:modified>
</cp:coreProperties>
</file>