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86" r:id="rId16"/>
    <p:sldId id="281" r:id="rId17"/>
    <p:sldId id="287" r:id="rId18"/>
    <p:sldId id="288" r:id="rId19"/>
    <p:sldId id="282" r:id="rId20"/>
    <p:sldId id="283" r:id="rId21"/>
    <p:sldId id="274" r:id="rId22"/>
    <p:sldId id="275" r:id="rId23"/>
    <p:sldId id="276" r:id="rId24"/>
    <p:sldId id="277" r:id="rId25"/>
    <p:sldId id="285"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6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view3D>
      <c:rAngAx val="1"/>
    </c:view3D>
    <c:plotArea>
      <c:layout/>
      <c:bar3DChart>
        <c:barDir val="col"/>
        <c:grouping val="clustered"/>
        <c:ser>
          <c:idx val="0"/>
          <c:order val="0"/>
          <c:tx>
            <c:strRef>
              <c:f>Plan1!$B$1</c:f>
              <c:strCache>
                <c:ptCount val="1"/>
                <c:pt idx="0">
                  <c:v>feminino</c:v>
                </c:pt>
              </c:strCache>
            </c:strRef>
          </c:tx>
          <c:dLbls>
            <c:showVal val="1"/>
          </c:dLbls>
          <c:cat>
            <c:strRef>
              <c:f>Plan1!$A$2:$A$5</c:f>
              <c:strCache>
                <c:ptCount val="1"/>
                <c:pt idx="0">
                  <c:v>Categoria 1</c:v>
                </c:pt>
              </c:strCache>
            </c:strRef>
          </c:cat>
          <c:val>
            <c:numRef>
              <c:f>Plan1!$B$2:$B$5</c:f>
              <c:numCache>
                <c:formatCode>General</c:formatCode>
                <c:ptCount val="4"/>
                <c:pt idx="0" formatCode="0.00%">
                  <c:v>0.91900000000000004</c:v>
                </c:pt>
              </c:numCache>
            </c:numRef>
          </c:val>
        </c:ser>
        <c:ser>
          <c:idx val="1"/>
          <c:order val="1"/>
          <c:tx>
            <c:strRef>
              <c:f>Plan1!$C$1</c:f>
              <c:strCache>
                <c:ptCount val="1"/>
                <c:pt idx="0">
                  <c:v>masculino</c:v>
                </c:pt>
              </c:strCache>
            </c:strRef>
          </c:tx>
          <c:dLbls>
            <c:showVal val="1"/>
          </c:dLbls>
          <c:cat>
            <c:strRef>
              <c:f>Plan1!$A$2:$A$5</c:f>
              <c:strCache>
                <c:ptCount val="1"/>
                <c:pt idx="0">
                  <c:v>Categoria 1</c:v>
                </c:pt>
              </c:strCache>
            </c:strRef>
          </c:cat>
          <c:val>
            <c:numRef>
              <c:f>Plan1!$C$2:$C$5</c:f>
              <c:numCache>
                <c:formatCode>General</c:formatCode>
                <c:ptCount val="4"/>
                <c:pt idx="0" formatCode="0.00%">
                  <c:v>8.6000000000000035E-2</c:v>
                </c:pt>
              </c:numCache>
            </c:numRef>
          </c:val>
        </c:ser>
        <c:ser>
          <c:idx val="2"/>
          <c:order val="2"/>
          <c:tx>
            <c:strRef>
              <c:f>Plan1!$D$1</c:f>
              <c:strCache>
                <c:ptCount val="1"/>
                <c:pt idx="0">
                  <c:v>Colunas1</c:v>
                </c:pt>
              </c:strCache>
            </c:strRef>
          </c:tx>
          <c:cat>
            <c:strRef>
              <c:f>Plan1!$A$2:$A$5</c:f>
              <c:strCache>
                <c:ptCount val="1"/>
                <c:pt idx="0">
                  <c:v>Categoria 1</c:v>
                </c:pt>
              </c:strCache>
            </c:strRef>
          </c:cat>
          <c:val>
            <c:numRef>
              <c:f>Plan1!$D$2:$D$5</c:f>
              <c:numCache>
                <c:formatCode>General</c:formatCode>
                <c:ptCount val="4"/>
              </c:numCache>
            </c:numRef>
          </c:val>
        </c:ser>
        <c:gapWidth val="0"/>
        <c:gapDepth val="0"/>
        <c:shape val="cylinder"/>
        <c:axId val="89299584"/>
        <c:axId val="89641728"/>
        <c:axId val="0"/>
      </c:bar3DChart>
      <c:catAx>
        <c:axId val="89299584"/>
        <c:scaling>
          <c:orientation val="minMax"/>
        </c:scaling>
        <c:delete val="1"/>
        <c:axPos val="b"/>
        <c:tickLblPos val="none"/>
        <c:crossAx val="89641728"/>
        <c:crosses val="autoZero"/>
        <c:auto val="1"/>
        <c:lblAlgn val="ctr"/>
        <c:lblOffset val="100"/>
      </c:catAx>
      <c:valAx>
        <c:axId val="89641728"/>
        <c:scaling>
          <c:orientation val="minMax"/>
        </c:scaling>
        <c:axPos val="l"/>
        <c:numFmt formatCode="0.00%" sourceLinked="1"/>
        <c:tickLblPos val="nextTo"/>
        <c:crossAx val="89299584"/>
        <c:crosses val="autoZero"/>
        <c:crossBetween val="between"/>
      </c:valAx>
    </c:plotArea>
    <c:legend>
      <c:legendPos val="r"/>
      <c:legendEntry>
        <c:idx val="2"/>
        <c:delete val="1"/>
      </c:legendEntry>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view3D>
      <c:rAngAx val="1"/>
    </c:view3D>
    <c:plotArea>
      <c:layout/>
      <c:bar3DChart>
        <c:barDir val="col"/>
        <c:grouping val="clustered"/>
        <c:ser>
          <c:idx val="0"/>
          <c:order val="0"/>
          <c:tx>
            <c:strRef>
              <c:f>Plan1!$B$1</c:f>
              <c:strCache>
                <c:ptCount val="1"/>
                <c:pt idx="0">
                  <c:v>solteiro</c:v>
                </c:pt>
              </c:strCache>
            </c:strRef>
          </c:tx>
          <c:dLbls>
            <c:showVal val="1"/>
          </c:dLbls>
          <c:cat>
            <c:strRef>
              <c:f>Plan1!$A$2:$A$5</c:f>
              <c:strCache>
                <c:ptCount val="1"/>
                <c:pt idx="0">
                  <c:v>Categoria 1</c:v>
                </c:pt>
              </c:strCache>
            </c:strRef>
          </c:cat>
          <c:val>
            <c:numRef>
              <c:f>Plan1!$B$2:$B$5</c:f>
              <c:numCache>
                <c:formatCode>General</c:formatCode>
                <c:ptCount val="4"/>
                <c:pt idx="0">
                  <c:v>0</c:v>
                </c:pt>
              </c:numCache>
            </c:numRef>
          </c:val>
        </c:ser>
        <c:ser>
          <c:idx val="1"/>
          <c:order val="1"/>
          <c:tx>
            <c:strRef>
              <c:f>Plan1!$C$1</c:f>
              <c:strCache>
                <c:ptCount val="1"/>
                <c:pt idx="0">
                  <c:v>casado</c:v>
                </c:pt>
              </c:strCache>
            </c:strRef>
          </c:tx>
          <c:dLbls>
            <c:showVal val="1"/>
          </c:dLbls>
          <c:cat>
            <c:strRef>
              <c:f>Plan1!$A$2:$A$5</c:f>
              <c:strCache>
                <c:ptCount val="1"/>
                <c:pt idx="0">
                  <c:v>Categoria 1</c:v>
                </c:pt>
              </c:strCache>
            </c:strRef>
          </c:cat>
          <c:val>
            <c:numRef>
              <c:f>Plan1!$C$2:$C$5</c:f>
              <c:numCache>
                <c:formatCode>General</c:formatCode>
                <c:ptCount val="4"/>
                <c:pt idx="0" formatCode="0.00%">
                  <c:v>6.4000000000000112E-2</c:v>
                </c:pt>
              </c:numCache>
            </c:numRef>
          </c:val>
        </c:ser>
        <c:ser>
          <c:idx val="2"/>
          <c:order val="2"/>
          <c:tx>
            <c:strRef>
              <c:f>Plan1!$D$1</c:f>
              <c:strCache>
                <c:ptCount val="1"/>
                <c:pt idx="0">
                  <c:v>viúvo</c:v>
                </c:pt>
              </c:strCache>
            </c:strRef>
          </c:tx>
          <c:dLbls>
            <c:showVal val="1"/>
          </c:dLbls>
          <c:cat>
            <c:strRef>
              <c:f>Plan1!$A$2:$A$5</c:f>
              <c:strCache>
                <c:ptCount val="1"/>
                <c:pt idx="0">
                  <c:v>Categoria 1</c:v>
                </c:pt>
              </c:strCache>
            </c:strRef>
          </c:cat>
          <c:val>
            <c:numRef>
              <c:f>Plan1!$D$2:$D$5</c:f>
              <c:numCache>
                <c:formatCode>General</c:formatCode>
                <c:ptCount val="4"/>
                <c:pt idx="0" formatCode="0.00%">
                  <c:v>0.80600000000000005</c:v>
                </c:pt>
              </c:numCache>
            </c:numRef>
          </c:val>
        </c:ser>
        <c:ser>
          <c:idx val="3"/>
          <c:order val="3"/>
          <c:tx>
            <c:strRef>
              <c:f>Plan1!$E$1</c:f>
              <c:strCache>
                <c:ptCount val="1"/>
                <c:pt idx="0">
                  <c:v>desquitado</c:v>
                </c:pt>
              </c:strCache>
            </c:strRef>
          </c:tx>
          <c:dLbls>
            <c:showVal val="1"/>
          </c:dLbls>
          <c:cat>
            <c:strRef>
              <c:f>Plan1!$A$2:$A$5</c:f>
              <c:strCache>
                <c:ptCount val="1"/>
                <c:pt idx="0">
                  <c:v>Categoria 1</c:v>
                </c:pt>
              </c:strCache>
            </c:strRef>
          </c:cat>
          <c:val>
            <c:numRef>
              <c:f>Plan1!$E$2:$E$5</c:f>
              <c:numCache>
                <c:formatCode>General</c:formatCode>
                <c:ptCount val="4"/>
                <c:pt idx="0" formatCode="0.00%">
                  <c:v>8.6000000000000021E-2</c:v>
                </c:pt>
              </c:numCache>
            </c:numRef>
          </c:val>
        </c:ser>
        <c:ser>
          <c:idx val="4"/>
          <c:order val="4"/>
          <c:tx>
            <c:strRef>
              <c:f>Plan1!$F$1</c:f>
              <c:strCache>
                <c:ptCount val="1"/>
                <c:pt idx="0">
                  <c:v>divorciado</c:v>
                </c:pt>
              </c:strCache>
            </c:strRef>
          </c:tx>
          <c:dLbls>
            <c:showVal val="1"/>
          </c:dLbls>
          <c:cat>
            <c:strRef>
              <c:f>Plan1!$A$2:$A$5</c:f>
              <c:strCache>
                <c:ptCount val="1"/>
                <c:pt idx="0">
                  <c:v>Categoria 1</c:v>
                </c:pt>
              </c:strCache>
            </c:strRef>
          </c:cat>
          <c:val>
            <c:numRef>
              <c:f>Plan1!$F$2:$F$5</c:f>
              <c:numCache>
                <c:formatCode>General</c:formatCode>
                <c:ptCount val="4"/>
                <c:pt idx="0" formatCode="0.00%">
                  <c:v>4.8000000000000001E-2</c:v>
                </c:pt>
              </c:numCache>
            </c:numRef>
          </c:val>
        </c:ser>
        <c:gapWidth val="0"/>
        <c:gapDepth val="0"/>
        <c:shape val="cylinder"/>
        <c:axId val="92039040"/>
        <c:axId val="92040576"/>
        <c:axId val="0"/>
      </c:bar3DChart>
      <c:catAx>
        <c:axId val="92039040"/>
        <c:scaling>
          <c:orientation val="minMax"/>
        </c:scaling>
        <c:delete val="1"/>
        <c:axPos val="b"/>
        <c:tickLblPos val="none"/>
        <c:crossAx val="92040576"/>
        <c:crosses val="autoZero"/>
        <c:auto val="1"/>
        <c:lblAlgn val="ctr"/>
        <c:lblOffset val="100"/>
      </c:catAx>
      <c:valAx>
        <c:axId val="92040576"/>
        <c:scaling>
          <c:orientation val="minMax"/>
        </c:scaling>
        <c:axPos val="l"/>
        <c:numFmt formatCode="General" sourceLinked="1"/>
        <c:tickLblPos val="nextTo"/>
        <c:crossAx val="9203904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view3D>
      <c:rAngAx val="1"/>
    </c:view3D>
    <c:sideWall>
      <c:spPr>
        <a:noFill/>
        <a:ln w="25400">
          <a:noFill/>
        </a:ln>
      </c:spPr>
    </c:sideWall>
    <c:backWall>
      <c:spPr>
        <a:noFill/>
        <a:ln w="25400">
          <a:noFill/>
        </a:ln>
      </c:spPr>
    </c:backWall>
    <c:plotArea>
      <c:layout/>
      <c:bar3DChart>
        <c:barDir val="col"/>
        <c:grouping val="clustered"/>
        <c:ser>
          <c:idx val="0"/>
          <c:order val="0"/>
          <c:tx>
            <c:strRef>
              <c:f>Plan1!$B$1</c:f>
              <c:strCache>
                <c:ptCount val="1"/>
                <c:pt idx="0">
                  <c:v>trabalham</c:v>
                </c:pt>
              </c:strCache>
            </c:strRef>
          </c:tx>
          <c:dLbls>
            <c:showVal val="1"/>
          </c:dLbls>
          <c:cat>
            <c:strRef>
              <c:f>Plan1!$A$2:$A$5</c:f>
              <c:strCache>
                <c:ptCount val="1"/>
                <c:pt idx="0">
                  <c:v>Categoria 1</c:v>
                </c:pt>
              </c:strCache>
            </c:strRef>
          </c:cat>
          <c:val>
            <c:numRef>
              <c:f>Plan1!$B$2:$B$5</c:f>
              <c:numCache>
                <c:formatCode>General</c:formatCode>
                <c:ptCount val="4"/>
                <c:pt idx="0" formatCode="0.00%">
                  <c:v>6.450000000000003E-2</c:v>
                </c:pt>
              </c:numCache>
            </c:numRef>
          </c:val>
        </c:ser>
        <c:ser>
          <c:idx val="1"/>
          <c:order val="1"/>
          <c:tx>
            <c:strRef>
              <c:f>Plan1!$C$1</c:f>
              <c:strCache>
                <c:ptCount val="1"/>
                <c:pt idx="0">
                  <c:v>não trabalham</c:v>
                </c:pt>
              </c:strCache>
            </c:strRef>
          </c:tx>
          <c:dLbls>
            <c:showVal val="1"/>
          </c:dLbls>
          <c:cat>
            <c:strRef>
              <c:f>Plan1!$A$2:$A$5</c:f>
              <c:strCache>
                <c:ptCount val="1"/>
                <c:pt idx="0">
                  <c:v>Categoria 1</c:v>
                </c:pt>
              </c:strCache>
            </c:strRef>
          </c:cat>
          <c:val>
            <c:numRef>
              <c:f>Plan1!$C$2:$C$5</c:f>
              <c:numCache>
                <c:formatCode>General</c:formatCode>
                <c:ptCount val="4"/>
                <c:pt idx="0" formatCode="0.00%">
                  <c:v>0.93500000000000005</c:v>
                </c:pt>
              </c:numCache>
            </c:numRef>
          </c:val>
        </c:ser>
        <c:ser>
          <c:idx val="2"/>
          <c:order val="2"/>
          <c:tx>
            <c:strRef>
              <c:f>Plan1!$D$1</c:f>
              <c:strCache>
                <c:ptCount val="1"/>
                <c:pt idx="0">
                  <c:v>Colunas1</c:v>
                </c:pt>
              </c:strCache>
            </c:strRef>
          </c:tx>
          <c:cat>
            <c:strRef>
              <c:f>Plan1!$A$2:$A$5</c:f>
              <c:strCache>
                <c:ptCount val="1"/>
                <c:pt idx="0">
                  <c:v>Categoria 1</c:v>
                </c:pt>
              </c:strCache>
            </c:strRef>
          </c:cat>
          <c:val>
            <c:numRef>
              <c:f>Plan1!$D$2:$D$5</c:f>
              <c:numCache>
                <c:formatCode>General</c:formatCode>
                <c:ptCount val="4"/>
              </c:numCache>
            </c:numRef>
          </c:val>
        </c:ser>
        <c:gapWidth val="0"/>
        <c:gapDepth val="0"/>
        <c:shape val="cylinder"/>
        <c:axId val="97499008"/>
        <c:axId val="97500544"/>
        <c:axId val="0"/>
      </c:bar3DChart>
      <c:catAx>
        <c:axId val="97499008"/>
        <c:scaling>
          <c:orientation val="minMax"/>
        </c:scaling>
        <c:delete val="1"/>
        <c:axPos val="b"/>
        <c:tickLblPos val="none"/>
        <c:crossAx val="97500544"/>
        <c:crosses val="autoZero"/>
        <c:auto val="1"/>
        <c:lblAlgn val="ctr"/>
        <c:lblOffset val="100"/>
      </c:catAx>
      <c:valAx>
        <c:axId val="97500544"/>
        <c:scaling>
          <c:orientation val="minMax"/>
        </c:scaling>
        <c:axPos val="l"/>
        <c:numFmt formatCode="0.00%" sourceLinked="1"/>
        <c:tickLblPos val="nextTo"/>
        <c:crossAx val="97499008"/>
        <c:crosses val="autoZero"/>
        <c:crossBetween val="between"/>
      </c:valAx>
    </c:plotArea>
    <c:legend>
      <c:legendPos val="r"/>
      <c:legendEntry>
        <c:idx val="2"/>
        <c:delete val="1"/>
      </c:legendEntry>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view3D>
      <c:rAngAx val="1"/>
    </c:view3D>
    <c:plotArea>
      <c:layout/>
      <c:bar3DChart>
        <c:barDir val="col"/>
        <c:grouping val="clustered"/>
        <c:ser>
          <c:idx val="0"/>
          <c:order val="0"/>
          <c:tx>
            <c:strRef>
              <c:f>Plan1!$B$1</c:f>
              <c:strCache>
                <c:ptCount val="1"/>
                <c:pt idx="0">
                  <c:v>1º grau incompleto</c:v>
                </c:pt>
              </c:strCache>
            </c:strRef>
          </c:tx>
          <c:dLbls>
            <c:showVal val="1"/>
          </c:dLbls>
          <c:cat>
            <c:strRef>
              <c:f>Plan1!$A$2:$A$5</c:f>
              <c:strCache>
                <c:ptCount val="1"/>
                <c:pt idx="0">
                  <c:v>Categoria 1</c:v>
                </c:pt>
              </c:strCache>
            </c:strRef>
          </c:cat>
          <c:val>
            <c:numRef>
              <c:f>Plan1!$B$2:$B$5</c:f>
              <c:numCache>
                <c:formatCode>General</c:formatCode>
                <c:ptCount val="4"/>
                <c:pt idx="0" formatCode="0.00%">
                  <c:v>0.45100000000000001</c:v>
                </c:pt>
              </c:numCache>
            </c:numRef>
          </c:val>
        </c:ser>
        <c:ser>
          <c:idx val="1"/>
          <c:order val="1"/>
          <c:tx>
            <c:strRef>
              <c:f>Plan1!$C$1</c:f>
              <c:strCache>
                <c:ptCount val="1"/>
                <c:pt idx="0">
                  <c:v>1º grau completo</c:v>
                </c:pt>
              </c:strCache>
            </c:strRef>
          </c:tx>
          <c:dLbls>
            <c:showVal val="1"/>
          </c:dLbls>
          <c:cat>
            <c:strRef>
              <c:f>Plan1!$A$2:$A$5</c:f>
              <c:strCache>
                <c:ptCount val="1"/>
                <c:pt idx="0">
                  <c:v>Categoria 1</c:v>
                </c:pt>
              </c:strCache>
            </c:strRef>
          </c:cat>
          <c:val>
            <c:numRef>
              <c:f>Plan1!$C$2:$C$5</c:f>
              <c:numCache>
                <c:formatCode>General</c:formatCode>
                <c:ptCount val="4"/>
                <c:pt idx="0" formatCode="0%">
                  <c:v>0.32000000000000056</c:v>
                </c:pt>
              </c:numCache>
            </c:numRef>
          </c:val>
        </c:ser>
        <c:ser>
          <c:idx val="2"/>
          <c:order val="2"/>
          <c:tx>
            <c:strRef>
              <c:f>Plan1!$D$1</c:f>
              <c:strCache>
                <c:ptCount val="1"/>
                <c:pt idx="0">
                  <c:v>2º grau incompleto</c:v>
                </c:pt>
              </c:strCache>
            </c:strRef>
          </c:tx>
          <c:dLbls>
            <c:showVal val="1"/>
          </c:dLbls>
          <c:cat>
            <c:strRef>
              <c:f>Plan1!$A$2:$A$5</c:f>
              <c:strCache>
                <c:ptCount val="1"/>
                <c:pt idx="0">
                  <c:v>Categoria 1</c:v>
                </c:pt>
              </c:strCache>
            </c:strRef>
          </c:cat>
          <c:val>
            <c:numRef>
              <c:f>Plan1!$D$2:$D$5</c:f>
              <c:numCache>
                <c:formatCode>General</c:formatCode>
                <c:ptCount val="4"/>
                <c:pt idx="0" formatCode="0.00%">
                  <c:v>0.112</c:v>
                </c:pt>
              </c:numCache>
            </c:numRef>
          </c:val>
        </c:ser>
        <c:ser>
          <c:idx val="3"/>
          <c:order val="3"/>
          <c:tx>
            <c:strRef>
              <c:f>Plan1!$E$1</c:f>
              <c:strCache>
                <c:ptCount val="1"/>
                <c:pt idx="0">
                  <c:v>2º grau completo</c:v>
                </c:pt>
              </c:strCache>
            </c:strRef>
          </c:tx>
          <c:dLbls>
            <c:showVal val="1"/>
          </c:dLbls>
          <c:cat>
            <c:strRef>
              <c:f>Plan1!$A$2:$A$5</c:f>
              <c:strCache>
                <c:ptCount val="1"/>
                <c:pt idx="0">
                  <c:v>Categoria 1</c:v>
                </c:pt>
              </c:strCache>
            </c:strRef>
          </c:cat>
          <c:val>
            <c:numRef>
              <c:f>Plan1!$E$2:$E$5</c:f>
              <c:numCache>
                <c:formatCode>General</c:formatCode>
                <c:ptCount val="4"/>
                <c:pt idx="0" formatCode="0%">
                  <c:v>8.0000000000000043E-2</c:v>
                </c:pt>
              </c:numCache>
            </c:numRef>
          </c:val>
        </c:ser>
        <c:ser>
          <c:idx val="4"/>
          <c:order val="4"/>
          <c:tx>
            <c:strRef>
              <c:f>Plan1!$F$1</c:f>
              <c:strCache>
                <c:ptCount val="1"/>
                <c:pt idx="0">
                  <c:v>3º grau completo</c:v>
                </c:pt>
              </c:strCache>
            </c:strRef>
          </c:tx>
          <c:dLbls>
            <c:showVal val="1"/>
          </c:dLbls>
          <c:cat>
            <c:strRef>
              <c:f>Plan1!$A$2:$A$5</c:f>
              <c:strCache>
                <c:ptCount val="1"/>
                <c:pt idx="0">
                  <c:v>Categoria 1</c:v>
                </c:pt>
              </c:strCache>
            </c:strRef>
          </c:cat>
          <c:val>
            <c:numRef>
              <c:f>Plan1!$F$2:$F$5</c:f>
              <c:numCache>
                <c:formatCode>General</c:formatCode>
                <c:ptCount val="4"/>
                <c:pt idx="0" formatCode="0.00%">
                  <c:v>1.6000000000000021E-2</c:v>
                </c:pt>
              </c:numCache>
            </c:numRef>
          </c:val>
        </c:ser>
        <c:ser>
          <c:idx val="5"/>
          <c:order val="5"/>
          <c:tx>
            <c:strRef>
              <c:f>Plan1!$G$1</c:f>
              <c:strCache>
                <c:ptCount val="1"/>
                <c:pt idx="0">
                  <c:v>pós-graduação</c:v>
                </c:pt>
              </c:strCache>
            </c:strRef>
          </c:tx>
          <c:cat>
            <c:strRef>
              <c:f>Plan1!$A$2:$A$5</c:f>
              <c:strCache>
                <c:ptCount val="1"/>
                <c:pt idx="0">
                  <c:v>Categoria 1</c:v>
                </c:pt>
              </c:strCache>
            </c:strRef>
          </c:cat>
          <c:val>
            <c:numRef>
              <c:f>Plan1!$G$2:$G$5</c:f>
              <c:numCache>
                <c:formatCode>General</c:formatCode>
                <c:ptCount val="4"/>
              </c:numCache>
            </c:numRef>
          </c:val>
        </c:ser>
        <c:gapWidth val="0"/>
        <c:gapDepth val="0"/>
        <c:shape val="cylinder"/>
        <c:axId val="62293888"/>
        <c:axId val="62295424"/>
        <c:axId val="0"/>
      </c:bar3DChart>
      <c:catAx>
        <c:axId val="62293888"/>
        <c:scaling>
          <c:orientation val="minMax"/>
        </c:scaling>
        <c:delete val="1"/>
        <c:axPos val="b"/>
        <c:tickLblPos val="none"/>
        <c:crossAx val="62295424"/>
        <c:crosses val="autoZero"/>
        <c:auto val="1"/>
        <c:lblAlgn val="ctr"/>
        <c:lblOffset val="100"/>
      </c:catAx>
      <c:valAx>
        <c:axId val="62295424"/>
        <c:scaling>
          <c:orientation val="minMax"/>
        </c:scaling>
        <c:axPos val="l"/>
        <c:numFmt formatCode="0.00%" sourceLinked="1"/>
        <c:tickLblPos val="nextTo"/>
        <c:crossAx val="62293888"/>
        <c:crosses val="autoZero"/>
        <c:crossBetween val="between"/>
      </c:valAx>
    </c:plotArea>
    <c:legend>
      <c:legendPos val="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hart>
    <c:view3D>
      <c:rAngAx val="1"/>
    </c:view3D>
    <c:plotArea>
      <c:layout/>
      <c:bar3DChart>
        <c:barDir val="col"/>
        <c:grouping val="clustered"/>
        <c:ser>
          <c:idx val="0"/>
          <c:order val="0"/>
          <c:tx>
            <c:strRef>
              <c:f>Plan1!$B$1</c:f>
              <c:strCache>
                <c:ptCount val="1"/>
                <c:pt idx="0">
                  <c:v>sabem utilizar o computador</c:v>
                </c:pt>
              </c:strCache>
            </c:strRef>
          </c:tx>
          <c:dLbls>
            <c:showVal val="1"/>
          </c:dLbls>
          <c:cat>
            <c:strRef>
              <c:f>Plan1!$A$2:$A$5</c:f>
              <c:strCache>
                <c:ptCount val="1"/>
                <c:pt idx="0">
                  <c:v>Categoria 1</c:v>
                </c:pt>
              </c:strCache>
            </c:strRef>
          </c:cat>
          <c:val>
            <c:numRef>
              <c:f>Plan1!$B$2:$B$5</c:f>
              <c:numCache>
                <c:formatCode>General</c:formatCode>
                <c:ptCount val="4"/>
                <c:pt idx="0" formatCode="0.00%">
                  <c:v>3.2000000000000042E-2</c:v>
                </c:pt>
              </c:numCache>
            </c:numRef>
          </c:val>
        </c:ser>
        <c:ser>
          <c:idx val="1"/>
          <c:order val="1"/>
          <c:tx>
            <c:strRef>
              <c:f>Plan1!$C$1</c:f>
              <c:strCache>
                <c:ptCount val="1"/>
                <c:pt idx="0">
                  <c:v>não sabem utilizar o computador</c:v>
                </c:pt>
              </c:strCache>
            </c:strRef>
          </c:tx>
          <c:dLbls>
            <c:showVal val="1"/>
          </c:dLbls>
          <c:cat>
            <c:strRef>
              <c:f>Plan1!$A$2:$A$5</c:f>
              <c:strCache>
                <c:ptCount val="1"/>
                <c:pt idx="0">
                  <c:v>Categoria 1</c:v>
                </c:pt>
              </c:strCache>
            </c:strRef>
          </c:cat>
          <c:val>
            <c:numRef>
              <c:f>Plan1!$C$2:$C$5</c:f>
              <c:numCache>
                <c:formatCode>General</c:formatCode>
                <c:ptCount val="4"/>
                <c:pt idx="0" formatCode="0.00%">
                  <c:v>0.96700000000000064</c:v>
                </c:pt>
              </c:numCache>
            </c:numRef>
          </c:val>
        </c:ser>
        <c:ser>
          <c:idx val="2"/>
          <c:order val="2"/>
          <c:tx>
            <c:strRef>
              <c:f>Plan1!$D$1</c:f>
              <c:strCache>
                <c:ptCount val="1"/>
                <c:pt idx="0">
                  <c:v>Colunas1</c:v>
                </c:pt>
              </c:strCache>
            </c:strRef>
          </c:tx>
          <c:cat>
            <c:strRef>
              <c:f>Plan1!$A$2:$A$5</c:f>
              <c:strCache>
                <c:ptCount val="1"/>
                <c:pt idx="0">
                  <c:v>Categoria 1</c:v>
                </c:pt>
              </c:strCache>
            </c:strRef>
          </c:cat>
          <c:val>
            <c:numRef>
              <c:f>Plan1!$D$2:$D$5</c:f>
              <c:numCache>
                <c:formatCode>General</c:formatCode>
                <c:ptCount val="4"/>
              </c:numCache>
            </c:numRef>
          </c:val>
        </c:ser>
        <c:gapWidth val="0"/>
        <c:gapDepth val="1"/>
        <c:shape val="cylinder"/>
        <c:axId val="98449280"/>
        <c:axId val="98450816"/>
        <c:axId val="0"/>
      </c:bar3DChart>
      <c:catAx>
        <c:axId val="98449280"/>
        <c:scaling>
          <c:orientation val="minMax"/>
        </c:scaling>
        <c:delete val="1"/>
        <c:axPos val="b"/>
        <c:tickLblPos val="none"/>
        <c:crossAx val="98450816"/>
        <c:crosses val="autoZero"/>
        <c:auto val="1"/>
        <c:lblAlgn val="ctr"/>
        <c:lblOffset val="100"/>
      </c:catAx>
      <c:valAx>
        <c:axId val="98450816"/>
        <c:scaling>
          <c:orientation val="minMax"/>
        </c:scaling>
        <c:axPos val="l"/>
        <c:numFmt formatCode="0.00%" sourceLinked="1"/>
        <c:tickLblPos val="nextTo"/>
        <c:crossAx val="98449280"/>
        <c:crosses val="autoZero"/>
        <c:crossBetween val="between"/>
      </c:valAx>
    </c:plotArea>
    <c:legend>
      <c:legendPos val="r"/>
      <c:legendEntry>
        <c:idx val="2"/>
        <c:delete val="1"/>
      </c:legendEntry>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chart>
    <c:view3D>
      <c:rAngAx val="1"/>
    </c:view3D>
    <c:sideWall>
      <c:spPr>
        <a:noFill/>
        <a:ln w="25400">
          <a:noFill/>
        </a:ln>
      </c:spPr>
    </c:sideWall>
    <c:backWall>
      <c:spPr>
        <a:noFill/>
        <a:ln w="25400">
          <a:noFill/>
        </a:ln>
      </c:spPr>
    </c:backWall>
    <c:plotArea>
      <c:layout/>
      <c:bar3DChart>
        <c:barDir val="col"/>
        <c:grouping val="clustered"/>
        <c:ser>
          <c:idx val="0"/>
          <c:order val="0"/>
          <c:tx>
            <c:strRef>
              <c:f>Plan1!$B$1</c:f>
              <c:strCache>
                <c:ptCount val="1"/>
                <c:pt idx="0">
                  <c:v>gostariam de aprender computação</c:v>
                </c:pt>
              </c:strCache>
            </c:strRef>
          </c:tx>
          <c:dLbls>
            <c:showVal val="1"/>
          </c:dLbls>
          <c:cat>
            <c:strRef>
              <c:f>Plan1!$A$2:$A$5</c:f>
              <c:strCache>
                <c:ptCount val="1"/>
                <c:pt idx="0">
                  <c:v>Categoria 1</c:v>
                </c:pt>
              </c:strCache>
            </c:strRef>
          </c:cat>
          <c:val>
            <c:numRef>
              <c:f>Plan1!$B$2:$B$5</c:f>
              <c:numCache>
                <c:formatCode>General</c:formatCode>
                <c:ptCount val="4"/>
                <c:pt idx="0" formatCode="0.00%">
                  <c:v>0.75800000000000134</c:v>
                </c:pt>
              </c:numCache>
            </c:numRef>
          </c:val>
        </c:ser>
        <c:ser>
          <c:idx val="1"/>
          <c:order val="1"/>
          <c:tx>
            <c:strRef>
              <c:f>Plan1!$C$1</c:f>
              <c:strCache>
                <c:ptCount val="1"/>
                <c:pt idx="0">
                  <c:v>não querem aprender computação</c:v>
                </c:pt>
              </c:strCache>
            </c:strRef>
          </c:tx>
          <c:dLbls>
            <c:showVal val="1"/>
          </c:dLbls>
          <c:cat>
            <c:strRef>
              <c:f>Plan1!$A$2:$A$5</c:f>
              <c:strCache>
                <c:ptCount val="1"/>
                <c:pt idx="0">
                  <c:v>Categoria 1</c:v>
                </c:pt>
              </c:strCache>
            </c:strRef>
          </c:cat>
          <c:val>
            <c:numRef>
              <c:f>Plan1!$C$2:$C$5</c:f>
              <c:numCache>
                <c:formatCode>General</c:formatCode>
                <c:ptCount val="4"/>
                <c:pt idx="0" formatCode="0.00%">
                  <c:v>0.24190000000000034</c:v>
                </c:pt>
              </c:numCache>
            </c:numRef>
          </c:val>
        </c:ser>
        <c:ser>
          <c:idx val="2"/>
          <c:order val="2"/>
          <c:tx>
            <c:strRef>
              <c:f>Plan1!$D$1</c:f>
              <c:strCache>
                <c:ptCount val="1"/>
                <c:pt idx="0">
                  <c:v>Colunas1</c:v>
                </c:pt>
              </c:strCache>
            </c:strRef>
          </c:tx>
          <c:cat>
            <c:strRef>
              <c:f>Plan1!$A$2:$A$5</c:f>
              <c:strCache>
                <c:ptCount val="1"/>
                <c:pt idx="0">
                  <c:v>Categoria 1</c:v>
                </c:pt>
              </c:strCache>
            </c:strRef>
          </c:cat>
          <c:val>
            <c:numRef>
              <c:f>Plan1!$D$2:$D$5</c:f>
              <c:numCache>
                <c:formatCode>General</c:formatCode>
                <c:ptCount val="4"/>
              </c:numCache>
            </c:numRef>
          </c:val>
        </c:ser>
        <c:gapWidth val="0"/>
        <c:gapDepth val="0"/>
        <c:shape val="cylinder"/>
        <c:axId val="98523392"/>
        <c:axId val="98541568"/>
        <c:axId val="0"/>
      </c:bar3DChart>
      <c:catAx>
        <c:axId val="98523392"/>
        <c:scaling>
          <c:orientation val="minMax"/>
        </c:scaling>
        <c:delete val="1"/>
        <c:axPos val="b"/>
        <c:tickLblPos val="none"/>
        <c:crossAx val="98541568"/>
        <c:crosses val="autoZero"/>
        <c:auto val="1"/>
        <c:lblAlgn val="ctr"/>
        <c:lblOffset val="100"/>
      </c:catAx>
      <c:valAx>
        <c:axId val="98541568"/>
        <c:scaling>
          <c:orientation val="minMax"/>
        </c:scaling>
        <c:axPos val="l"/>
        <c:numFmt formatCode="0.00%" sourceLinked="1"/>
        <c:tickLblPos val="nextTo"/>
        <c:crossAx val="98523392"/>
        <c:crosses val="autoZero"/>
        <c:crossBetween val="between"/>
      </c:valAx>
    </c:plotArea>
    <c:legend>
      <c:legendPos val="r"/>
      <c:legendEntry>
        <c:idx val="2"/>
        <c:delete val="1"/>
      </c:legendEntry>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0929B-1263-4B1A-A320-D1215E21673C}" type="datetimeFigureOut">
              <a:rPr lang="pt-BR" smtClean="0"/>
              <a:pPr/>
              <a:t>18/12/2012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FCAF5-6DCE-4196-8D98-5ED7A7A328C8}" type="slidenum">
              <a:rPr lang="pt-BR" smtClean="0"/>
              <a:pPr/>
              <a:t>‹nº›</a:t>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Dança folclórica</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BFCFCAF5-6DCE-4196-8D98-5ED7A7A328C8}" type="slidenum">
              <a:rPr lang="pt-BR" smtClean="0"/>
              <a:pPr/>
              <a:t>9</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FCFCAF5-6DCE-4196-8D98-5ED7A7A328C8}" type="slidenum">
              <a:rPr lang="pt-BR" smtClean="0"/>
              <a:pPr/>
              <a:t>10</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FCFCAF5-6DCE-4196-8D98-5ED7A7A328C8}" type="slidenum">
              <a:rPr lang="pt-BR" smtClean="0"/>
              <a:pPr/>
              <a:t>11</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FCFCAF5-6DCE-4196-8D98-5ED7A7A328C8}" type="slidenum">
              <a:rPr lang="pt-BR" smtClean="0"/>
              <a:pPr/>
              <a:t>12</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09AA15A7-0ADF-4460-9AFC-0E28BD3A83C4}" type="datetimeFigureOut">
              <a:rPr lang="pt-BR" smtClean="0"/>
              <a:pPr/>
              <a:t>18/12/2012</a:t>
            </a:fld>
            <a:endParaRPr lang="pt-BR" dirty="0"/>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dirty="0"/>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939C2BE9-33D8-4B76-A0D6-7DFA0DC88B0A}"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9AA15A7-0ADF-4460-9AFC-0E28BD3A83C4}" type="datetimeFigureOut">
              <a:rPr lang="pt-BR" smtClean="0"/>
              <a:pPr/>
              <a:t>18/12/2012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9C2BE9-33D8-4B76-A0D6-7DFA0DC88B0A}"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9AA15A7-0ADF-4460-9AFC-0E28BD3A83C4}" type="datetimeFigureOut">
              <a:rPr lang="pt-BR" smtClean="0"/>
              <a:pPr/>
              <a:t>18/12/2012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9C2BE9-33D8-4B76-A0D6-7DFA0DC88B0A}"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09AA15A7-0ADF-4460-9AFC-0E28BD3A83C4}" type="datetimeFigureOut">
              <a:rPr lang="pt-BR" smtClean="0"/>
              <a:pPr/>
              <a:t>18/12/2012</a:t>
            </a:fld>
            <a:endParaRPr lang="pt-BR" dirty="0"/>
          </a:p>
        </p:txBody>
      </p:sp>
      <p:sp>
        <p:nvSpPr>
          <p:cNvPr id="9" name="Espaço Reservado para Número de Slide 8"/>
          <p:cNvSpPr>
            <a:spLocks noGrp="1"/>
          </p:cNvSpPr>
          <p:nvPr>
            <p:ph type="sldNum" sz="quarter" idx="15"/>
          </p:nvPr>
        </p:nvSpPr>
        <p:spPr/>
        <p:txBody>
          <a:bodyPr rtlCol="0"/>
          <a:lstStyle/>
          <a:p>
            <a:fld id="{939C2BE9-33D8-4B76-A0D6-7DFA0DC88B0A}" type="slidenum">
              <a:rPr lang="pt-BR" smtClean="0"/>
              <a:pPr/>
              <a:t>‹nº›</a:t>
            </a:fld>
            <a:endParaRPr lang="pt-BR" dirty="0"/>
          </a:p>
        </p:txBody>
      </p:sp>
      <p:sp>
        <p:nvSpPr>
          <p:cNvPr id="10" name="Espaço Reservado para Rodapé 9"/>
          <p:cNvSpPr>
            <a:spLocks noGrp="1"/>
          </p:cNvSpPr>
          <p:nvPr>
            <p:ph type="ftr" sz="quarter" idx="16"/>
          </p:nvPr>
        </p:nvSpPr>
        <p:spPr/>
        <p:txBody>
          <a:bodyPr rtlCol="0"/>
          <a:lstStyle/>
          <a:p>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09AA15A7-0ADF-4460-9AFC-0E28BD3A83C4}" type="datetimeFigureOut">
              <a:rPr lang="pt-BR" smtClean="0"/>
              <a:pPr/>
              <a:t>18/12/2012</a:t>
            </a:fld>
            <a:endParaRPr lang="pt-BR" dirty="0"/>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dirty="0"/>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939C2BE9-33D8-4B76-A0D6-7DFA0DC88B0A}" type="slidenum">
              <a:rPr lang="pt-BR" smtClean="0"/>
              <a:pPr/>
              <a:t>‹nº›</a:t>
            </a:fld>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09AA15A7-0ADF-4460-9AFC-0E28BD3A83C4}" type="datetimeFigureOut">
              <a:rPr lang="pt-BR" smtClean="0"/>
              <a:pPr/>
              <a:t>18/12/2012</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939C2BE9-33D8-4B76-A0D6-7DFA0DC88B0A}" type="slidenum">
              <a:rPr lang="pt-BR" smtClean="0"/>
              <a:pPr/>
              <a:t>‹nº›</a:t>
            </a:fld>
            <a:endParaRPr lang="pt-BR" dirty="0"/>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09AA15A7-0ADF-4460-9AFC-0E28BD3A83C4}" type="datetimeFigureOut">
              <a:rPr lang="pt-BR" smtClean="0"/>
              <a:pPr/>
              <a:t>18/12/2012</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939C2BE9-33D8-4B76-A0D6-7DFA0DC88B0A}" type="slidenum">
              <a:rPr lang="pt-BR" smtClean="0"/>
              <a:pPr/>
              <a:t>‹nº›</a:t>
            </a:fld>
            <a:endParaRPr lang="pt-BR" dirty="0"/>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09AA15A7-0ADF-4460-9AFC-0E28BD3A83C4}" type="datetimeFigureOut">
              <a:rPr lang="pt-BR" smtClean="0"/>
              <a:pPr/>
              <a:t>18/12/2012</a:t>
            </a:fld>
            <a:endParaRPr lang="pt-BR" dirty="0"/>
          </a:p>
        </p:txBody>
      </p:sp>
      <p:sp>
        <p:nvSpPr>
          <p:cNvPr id="7" name="Espaço Reservado para Número de Slide 6"/>
          <p:cNvSpPr>
            <a:spLocks noGrp="1"/>
          </p:cNvSpPr>
          <p:nvPr>
            <p:ph type="sldNum" sz="quarter" idx="11"/>
          </p:nvPr>
        </p:nvSpPr>
        <p:spPr/>
        <p:txBody>
          <a:bodyPr rtlCol="0"/>
          <a:lstStyle/>
          <a:p>
            <a:fld id="{939C2BE9-33D8-4B76-A0D6-7DFA0DC88B0A}" type="slidenum">
              <a:rPr lang="pt-BR" smtClean="0"/>
              <a:pPr/>
              <a:t>‹nº›</a:t>
            </a:fld>
            <a:endParaRPr lang="pt-BR" dirty="0"/>
          </a:p>
        </p:txBody>
      </p:sp>
      <p:sp>
        <p:nvSpPr>
          <p:cNvPr id="8" name="Espaço Reservado para Rodapé 7"/>
          <p:cNvSpPr>
            <a:spLocks noGrp="1"/>
          </p:cNvSpPr>
          <p:nvPr>
            <p:ph type="ftr" sz="quarter" idx="12"/>
          </p:nvPr>
        </p:nvSpPr>
        <p:spPr/>
        <p:txBody>
          <a:bodyPr rtlCol="0"/>
          <a:lstStyle/>
          <a:p>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9AA15A7-0ADF-4460-9AFC-0E28BD3A83C4}" type="datetimeFigureOut">
              <a:rPr lang="pt-BR" smtClean="0"/>
              <a:pPr/>
              <a:t>18/12/2012</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939C2BE9-33D8-4B76-A0D6-7DFA0DC88B0A}"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09AA15A7-0ADF-4460-9AFC-0E28BD3A83C4}" type="datetimeFigureOut">
              <a:rPr lang="pt-BR" smtClean="0"/>
              <a:pPr/>
              <a:t>18/12/2012</a:t>
            </a:fld>
            <a:endParaRPr lang="pt-BR" dirty="0"/>
          </a:p>
        </p:txBody>
      </p:sp>
      <p:sp>
        <p:nvSpPr>
          <p:cNvPr id="22" name="Espaço Reservado para Número de Slide 21"/>
          <p:cNvSpPr>
            <a:spLocks noGrp="1"/>
          </p:cNvSpPr>
          <p:nvPr>
            <p:ph type="sldNum" sz="quarter" idx="15"/>
          </p:nvPr>
        </p:nvSpPr>
        <p:spPr/>
        <p:txBody>
          <a:bodyPr rtlCol="0"/>
          <a:lstStyle/>
          <a:p>
            <a:fld id="{939C2BE9-33D8-4B76-A0D6-7DFA0DC88B0A}" type="slidenum">
              <a:rPr lang="pt-BR" smtClean="0"/>
              <a:pPr/>
              <a:t>‹nº›</a:t>
            </a:fld>
            <a:endParaRPr lang="pt-BR" dirty="0"/>
          </a:p>
        </p:txBody>
      </p:sp>
      <p:sp>
        <p:nvSpPr>
          <p:cNvPr id="23" name="Espaço Reservado para Rodapé 22"/>
          <p:cNvSpPr>
            <a:spLocks noGrp="1"/>
          </p:cNvSpPr>
          <p:nvPr>
            <p:ph type="ftr" sz="quarter" idx="16"/>
          </p:nvPr>
        </p:nvSpPr>
        <p:spPr/>
        <p:txBody>
          <a:bodyPr rtlCol="0"/>
          <a:lstStyle/>
          <a:p>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dirty="0"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09AA15A7-0ADF-4460-9AFC-0E28BD3A83C4}" type="datetimeFigureOut">
              <a:rPr lang="pt-BR" smtClean="0"/>
              <a:pPr/>
              <a:t>18/12/2012</a:t>
            </a:fld>
            <a:endParaRPr lang="pt-BR" dirty="0"/>
          </a:p>
        </p:txBody>
      </p:sp>
      <p:sp>
        <p:nvSpPr>
          <p:cNvPr id="18" name="Espaço Reservado para Número de Slide 17"/>
          <p:cNvSpPr>
            <a:spLocks noGrp="1"/>
          </p:cNvSpPr>
          <p:nvPr>
            <p:ph type="sldNum" sz="quarter" idx="11"/>
          </p:nvPr>
        </p:nvSpPr>
        <p:spPr/>
        <p:txBody>
          <a:bodyPr rtlCol="0"/>
          <a:lstStyle/>
          <a:p>
            <a:fld id="{939C2BE9-33D8-4B76-A0D6-7DFA0DC88B0A}" type="slidenum">
              <a:rPr lang="pt-BR" smtClean="0"/>
              <a:pPr/>
              <a:t>‹nº›</a:t>
            </a:fld>
            <a:endParaRPr lang="pt-BR" dirty="0"/>
          </a:p>
        </p:txBody>
      </p:sp>
      <p:sp>
        <p:nvSpPr>
          <p:cNvPr id="21" name="Espaço Reservado para Rodapé 20"/>
          <p:cNvSpPr>
            <a:spLocks noGrp="1"/>
          </p:cNvSpPr>
          <p:nvPr>
            <p:ph type="ftr" sz="quarter" idx="12"/>
          </p:nvPr>
        </p:nvSpPr>
        <p:spPr/>
        <p:txBody>
          <a:bodyPr rtlCol="0"/>
          <a:lstStyle/>
          <a:p>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AA15A7-0ADF-4460-9AFC-0E28BD3A83C4}" type="datetimeFigureOut">
              <a:rPr lang="pt-BR" smtClean="0"/>
              <a:pPr/>
              <a:t>18/12/2012</a:t>
            </a:fld>
            <a:endParaRPr lang="pt-BR" dirty="0"/>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dirty="0"/>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9C2BE9-33D8-4B76-A0D6-7DFA0DC88B0A}"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artigonal.com/print/56099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764704"/>
            <a:ext cx="6172200" cy="2808312"/>
          </a:xfrm>
        </p:spPr>
        <p:txBody>
          <a:bodyPr>
            <a:normAutofit/>
          </a:bodyPr>
          <a:lstStyle/>
          <a:p>
            <a:r>
              <a:rPr lang="pt-BR" dirty="0" smtClean="0"/>
              <a:t>Faculdades Integradas de </a:t>
            </a:r>
            <a:r>
              <a:rPr lang="pt-BR" dirty="0" smtClean="0"/>
              <a:t>Caratinga</a:t>
            </a:r>
            <a:r>
              <a:rPr lang="pt-BR" dirty="0" smtClean="0"/>
              <a:t/>
            </a:r>
            <a:br>
              <a:rPr lang="pt-BR" dirty="0" smtClean="0"/>
            </a:br>
            <a:r>
              <a:rPr lang="pt-BR" dirty="0" smtClean="0"/>
              <a:t>Faculdade de Ciência da Computação</a:t>
            </a:r>
            <a:endParaRPr lang="pt-BR" dirty="0"/>
          </a:p>
        </p:txBody>
      </p:sp>
      <p:sp>
        <p:nvSpPr>
          <p:cNvPr id="3" name="Subtítulo 2"/>
          <p:cNvSpPr>
            <a:spLocks noGrp="1"/>
          </p:cNvSpPr>
          <p:nvPr>
            <p:ph type="subTitle" idx="1"/>
          </p:nvPr>
        </p:nvSpPr>
        <p:spPr/>
        <p:txBody>
          <a:bodyPr/>
          <a:lstStyle/>
          <a:p>
            <a:r>
              <a:rPr lang="pt-BR" dirty="0" smtClean="0"/>
              <a:t>A terceira idade na era digital</a:t>
            </a:r>
          </a:p>
          <a:p>
            <a:endParaRPr lang="pt-BR" dirty="0" smtClean="0"/>
          </a:p>
          <a:p>
            <a:r>
              <a:rPr lang="pt-BR" dirty="0" smtClean="0"/>
              <a:t>Michele Carla Matias</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otos\apresentações\DSC00656.JPG"/>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otos\intercambios\101_1475.JPG"/>
          <p:cNvPicPr>
            <a:picLocks noChangeAspect="1" noChangeArrowheads="1"/>
          </p:cNvPicPr>
          <p:nvPr/>
        </p:nvPicPr>
        <p:blipFill>
          <a:blip r:embed="rId3" cstate="print"/>
          <a:srcRect/>
          <a:stretch>
            <a:fillRect/>
          </a:stretch>
        </p:blipFill>
        <p:spPr bwMode="auto">
          <a:xfrm>
            <a:off x="467544" y="332656"/>
            <a:ext cx="7992888" cy="61926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Fotos\intercambios\101_1750.JPG"/>
          <p:cNvPicPr>
            <a:picLocks noChangeAspect="1" noChangeArrowheads="1"/>
          </p:cNvPicPr>
          <p:nvPr/>
        </p:nvPicPr>
        <p:blipFill>
          <a:blip r:embed="rId3" cstate="print"/>
          <a:srcRect/>
          <a:stretch>
            <a:fillRect/>
          </a:stretch>
        </p:blipFill>
        <p:spPr bwMode="auto">
          <a:xfrm>
            <a:off x="467544" y="188640"/>
            <a:ext cx="8280920" cy="59046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Fotos\forró\DSC01446.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78098"/>
          </a:xfrm>
        </p:spPr>
        <p:txBody>
          <a:bodyPr>
            <a:normAutofit/>
          </a:bodyPr>
          <a:lstStyle/>
          <a:p>
            <a:r>
              <a:rPr lang="pt-BR" dirty="0" smtClean="0"/>
              <a:t>Análise e Discussão dos gráficos</a:t>
            </a:r>
            <a:endParaRPr lang="pt-BR" dirty="0"/>
          </a:p>
        </p:txBody>
      </p:sp>
      <p:sp>
        <p:nvSpPr>
          <p:cNvPr id="3" name="Espaço Reservado para Conteúdo 2"/>
          <p:cNvSpPr>
            <a:spLocks noGrp="1"/>
          </p:cNvSpPr>
          <p:nvPr>
            <p:ph sz="quarter" idx="1"/>
          </p:nvPr>
        </p:nvSpPr>
        <p:spPr>
          <a:xfrm>
            <a:off x="0" y="1484784"/>
            <a:ext cx="9144000" cy="5016050"/>
          </a:xfrm>
        </p:spPr>
        <p:txBody>
          <a:bodyPr>
            <a:normAutofit/>
          </a:bodyPr>
          <a:lstStyle/>
          <a:p>
            <a:r>
              <a:rPr lang="pt-BR" dirty="0" smtClean="0"/>
              <a:t>Os dados e análises dos gráficos serão apresentados para cada assunto abordado na entrevista e a conclusão baseada na interpretação dos mesmos,de acordo com a porcentagem retratada.</a:t>
            </a:r>
            <a:r>
              <a:rPr lang="pt-BR" dirty="0"/>
              <a:t> </a:t>
            </a:r>
            <a:endParaRPr lang="pt-BR" dirty="0" smtClean="0"/>
          </a:p>
          <a:p>
            <a:r>
              <a:rPr lang="pt-BR" dirty="0" smtClean="0"/>
              <a:t>O gráfico abaixo representa a classificação por sexo,  constatando que a maioria das pessoas que frequentam o grupo Nova Idade pertencem ao sexo feminino (91,9%),as mulheres estão ativas e em busca de novas atividades, não restringindo as atividades domésticas. </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t>Classificação por sexo:</a:t>
            </a:r>
            <a:r>
              <a:rPr lang="pt-BR" sz="2200" dirty="0" smtClean="0"/>
              <a:t/>
            </a:r>
            <a:br>
              <a:rPr lang="pt-BR" sz="2200" dirty="0" smtClean="0"/>
            </a:br>
            <a:r>
              <a:rPr lang="pt-BR" sz="2200" dirty="0" smtClean="0"/>
              <a:t>constata que a mulheres estão mais ativas e não restringindo a atividades domésticas</a:t>
            </a:r>
            <a:endParaRPr lang="pt-BR" sz="2200" dirty="0"/>
          </a:p>
        </p:txBody>
      </p:sp>
      <p:graphicFrame>
        <p:nvGraphicFramePr>
          <p:cNvPr id="4" name="Espaço Reservado para Conteúdo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fontScale="90000"/>
          </a:bodyPr>
          <a:lstStyle/>
          <a:p>
            <a:r>
              <a:rPr lang="pt-BR" sz="4000" dirty="0" smtClean="0"/>
              <a:t>Estado civil:</a:t>
            </a:r>
            <a:r>
              <a:rPr lang="pt-BR" sz="2200" dirty="0" smtClean="0"/>
              <a:t/>
            </a:r>
            <a:br>
              <a:rPr lang="pt-BR" sz="2200" dirty="0" smtClean="0"/>
            </a:br>
            <a:r>
              <a:rPr lang="pt-BR" sz="2200" dirty="0" smtClean="0"/>
              <a:t>Conclui-se que 80,6%são pessoas viúvas e essas pessoas estão em busca de interação com a sociedade,novas amizades e conhecimentos.</a:t>
            </a:r>
            <a:endParaRPr lang="pt-BR" sz="2200" dirty="0"/>
          </a:p>
        </p:txBody>
      </p:sp>
      <p:graphicFrame>
        <p:nvGraphicFramePr>
          <p:cNvPr id="4" name="Espaço Reservado para Conteúdo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0"/>
            <a:ext cx="7385248" cy="1556792"/>
          </a:xfrm>
        </p:spPr>
        <p:txBody>
          <a:bodyPr>
            <a:normAutofit/>
          </a:bodyPr>
          <a:lstStyle/>
          <a:p>
            <a:r>
              <a:rPr lang="pt-BR" sz="3600" dirty="0" smtClean="0"/>
              <a:t>Quanto ao trabalho:</a:t>
            </a:r>
            <a:r>
              <a:rPr lang="pt-BR" dirty="0" smtClean="0"/>
              <a:t/>
            </a:r>
            <a:br>
              <a:rPr lang="pt-BR" dirty="0" smtClean="0"/>
            </a:br>
            <a:r>
              <a:rPr lang="pt-BR" sz="2200" dirty="0" smtClean="0"/>
              <a:t>Constata-se que 93,5% não trabalha dispondo de tempo livre para novas atividades.</a:t>
            </a:r>
            <a:endParaRPr lang="pt-BR" sz="2200" dirty="0"/>
          </a:p>
        </p:txBody>
      </p:sp>
      <p:graphicFrame>
        <p:nvGraphicFramePr>
          <p:cNvPr id="4" name="Espaço Reservado para Conteúdo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417638"/>
          </a:xfrm>
        </p:spPr>
        <p:txBody>
          <a:bodyPr>
            <a:normAutofit fontScale="90000"/>
          </a:bodyPr>
          <a:lstStyle/>
          <a:p>
            <a:r>
              <a:rPr lang="pt-BR" sz="4000" dirty="0" smtClean="0"/>
              <a:t>Grau de escolaridade:</a:t>
            </a:r>
            <a:r>
              <a:rPr lang="pt-BR" dirty="0" smtClean="0"/>
              <a:t/>
            </a:r>
            <a:br>
              <a:rPr lang="pt-BR" dirty="0" smtClean="0"/>
            </a:br>
            <a:r>
              <a:rPr lang="pt-BR" sz="2200" dirty="0" smtClean="0"/>
              <a:t>Constata-se que 77% frequentaram somente o primeiro grau escolar,observando  dentre o grupo, muita dificuldade para ler e escrever.</a:t>
            </a:r>
            <a:endParaRPr lang="pt-BR" sz="2200" dirty="0"/>
          </a:p>
        </p:txBody>
      </p:sp>
      <p:graphicFrame>
        <p:nvGraphicFramePr>
          <p:cNvPr id="4" name="Espaço Reservado para Conteúdo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7424"/>
            <a:ext cx="7467600" cy="2304256"/>
          </a:xfrm>
        </p:spPr>
        <p:txBody>
          <a:bodyPr>
            <a:normAutofit/>
          </a:bodyPr>
          <a:lstStyle/>
          <a:p>
            <a:r>
              <a:rPr lang="pt-BR" dirty="0" smtClean="0"/>
              <a:t> </a:t>
            </a:r>
            <a:r>
              <a:rPr lang="pt-BR" sz="3600" dirty="0" smtClean="0"/>
              <a:t>Indagou se sabem utilizar o computador.</a:t>
            </a:r>
            <a:r>
              <a:rPr lang="pt-BR" sz="2200" dirty="0" smtClean="0"/>
              <a:t/>
            </a:r>
            <a:br>
              <a:rPr lang="pt-BR" sz="2200" dirty="0" smtClean="0"/>
            </a:br>
            <a:r>
              <a:rPr lang="pt-BR" sz="2200" dirty="0" smtClean="0"/>
              <a:t>A maioria considera muito difícil,ou não tiveram oportunidade,incentivo ou não tiveram interesse.</a:t>
            </a:r>
            <a:endParaRPr lang="pt-BR" sz="2200" dirty="0"/>
          </a:p>
        </p:txBody>
      </p:sp>
      <p:sp>
        <p:nvSpPr>
          <p:cNvPr id="3" name="Espaço Reservado para Conteúdo 2"/>
          <p:cNvSpPr>
            <a:spLocks noGrp="1"/>
          </p:cNvSpPr>
          <p:nvPr>
            <p:ph sz="quarter" idx="1"/>
          </p:nvPr>
        </p:nvSpPr>
        <p:spPr/>
        <p:txBody>
          <a:bodyPr/>
          <a:lstStyle/>
          <a:p>
            <a:pPr indent="540385" algn="just">
              <a:lnSpc>
                <a:spcPct val="150000"/>
              </a:lnSpc>
              <a:spcAft>
                <a:spcPts val="0"/>
              </a:spcAft>
            </a:pPr>
            <a:endParaRPr lang="pt-BR" dirty="0" smtClean="0">
              <a:latin typeface="Times New Roman"/>
              <a:ea typeface="Times New Roman"/>
            </a:endParaRPr>
          </a:p>
          <a:p>
            <a:pPr>
              <a:buNone/>
            </a:pPr>
            <a:endParaRPr lang="pt-BR" dirty="0" smtClean="0"/>
          </a:p>
        </p:txBody>
      </p:sp>
      <p:graphicFrame>
        <p:nvGraphicFramePr>
          <p:cNvPr id="4" name="Gráfico 3"/>
          <p:cNvGraphicFramePr/>
          <p:nvPr/>
        </p:nvGraphicFramePr>
        <p:xfrm>
          <a:off x="1259632" y="2276872"/>
          <a:ext cx="6552728" cy="3960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a:t>
            </a:r>
            <a:endParaRPr lang="pt-BR" dirty="0"/>
          </a:p>
        </p:txBody>
      </p:sp>
      <p:sp>
        <p:nvSpPr>
          <p:cNvPr id="3" name="Espaço Reservado para Conteúdo 2"/>
          <p:cNvSpPr>
            <a:spLocks noGrp="1"/>
          </p:cNvSpPr>
          <p:nvPr>
            <p:ph sz="quarter" idx="1"/>
          </p:nvPr>
        </p:nvSpPr>
        <p:spPr>
          <a:xfrm>
            <a:off x="457200" y="1600201"/>
            <a:ext cx="8229600" cy="2900369"/>
          </a:xfrm>
        </p:spPr>
        <p:txBody>
          <a:bodyPr>
            <a:normAutofit lnSpcReduction="10000"/>
          </a:bodyPr>
          <a:lstStyle/>
          <a:p>
            <a:r>
              <a:rPr lang="pt-BR" dirty="0" smtClean="0"/>
              <a:t>Atualmente segundo o IBGE(Instituto Brasileiro de Geografia e Estatística) a cada dez pessoas no mundo uma e considerada idosa e a estatística para 2050 e de dois idosos para cada dez pessoas.</a:t>
            </a:r>
          </a:p>
          <a:p>
            <a:r>
              <a:rPr lang="pt-BR" dirty="0" smtClean="0"/>
              <a:t>A escolha do tema terceira idade na era digital surgiu a partir  das observações ocorridas com os idosos,seus medos ,histórias,dependências, dificuldades de conhecimento  e anseios quanto ao mundo digital.</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1772816"/>
          </a:xfrm>
        </p:spPr>
        <p:txBody>
          <a:bodyPr>
            <a:normAutofit fontScale="90000"/>
          </a:bodyPr>
          <a:lstStyle/>
          <a:p>
            <a:r>
              <a:rPr lang="pt-BR" sz="3600" dirty="0" smtClean="0"/>
              <a:t>Gostariam de aprender a utilizar o computador</a:t>
            </a:r>
            <a:r>
              <a:rPr lang="pt-BR" dirty="0" smtClean="0"/>
              <a:t/>
            </a:r>
            <a:br>
              <a:rPr lang="pt-BR" dirty="0" smtClean="0"/>
            </a:br>
            <a:r>
              <a:rPr lang="pt-BR" sz="2200" dirty="0" smtClean="0"/>
              <a:t>A maioria demonstrou interesse em aprender a utilizar o computador ,porem com auxílio de um profissional.</a:t>
            </a:r>
            <a:endParaRPr lang="pt-BR" sz="2200" dirty="0"/>
          </a:p>
        </p:txBody>
      </p:sp>
      <p:sp>
        <p:nvSpPr>
          <p:cNvPr id="3" name="Espaço Reservado para Conteúdo 2"/>
          <p:cNvSpPr>
            <a:spLocks noGrp="1"/>
          </p:cNvSpPr>
          <p:nvPr>
            <p:ph sz="quarter" idx="1"/>
          </p:nvPr>
        </p:nvSpPr>
        <p:spPr/>
        <p:txBody>
          <a:bodyPr/>
          <a:lstStyle/>
          <a:p>
            <a:pPr>
              <a:buNone/>
            </a:pPr>
            <a:endParaRPr lang="pt-BR" dirty="0" smtClean="0"/>
          </a:p>
          <a:p>
            <a:pPr>
              <a:buNone/>
            </a:pPr>
            <a:endParaRPr lang="pt-BR" dirty="0"/>
          </a:p>
        </p:txBody>
      </p:sp>
      <p:graphicFrame>
        <p:nvGraphicFramePr>
          <p:cNvPr id="4" name="Gráfico 3"/>
          <p:cNvGraphicFramePr/>
          <p:nvPr/>
        </p:nvGraphicFramePr>
        <p:xfrm>
          <a:off x="755576" y="2348880"/>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Conclusão</a:t>
            </a:r>
            <a:endParaRPr lang="pt-BR" dirty="0"/>
          </a:p>
        </p:txBody>
      </p:sp>
      <p:sp>
        <p:nvSpPr>
          <p:cNvPr id="3" name="Espaço Reservado para Conteúdo 2"/>
          <p:cNvSpPr>
            <a:spLocks noGrp="1"/>
          </p:cNvSpPr>
          <p:nvPr>
            <p:ph sz="quarter" idx="1"/>
          </p:nvPr>
        </p:nvSpPr>
        <p:spPr/>
        <p:txBody>
          <a:bodyPr>
            <a:normAutofit fontScale="85000" lnSpcReduction="10000"/>
          </a:bodyPr>
          <a:lstStyle/>
          <a:p>
            <a:r>
              <a:rPr lang="pt-BR" dirty="0" smtClean="0"/>
              <a:t>Conclui-se que as políticas públicas em prol a terceira idade são muitas e se forem bem trabalhadas poderão contribuir para melhoria da qualidade de vida dos idosos.</a:t>
            </a:r>
          </a:p>
          <a:p>
            <a:r>
              <a:rPr lang="pt-BR" dirty="0" smtClean="0"/>
              <a:t>As pessoas que ainda não possuem computador possuem um receio ao acesso a essas tecnologias,como preconceitos e medos em relação ao computador.</a:t>
            </a:r>
          </a:p>
          <a:p>
            <a:r>
              <a:rPr lang="pt-BR" dirty="0" smtClean="0"/>
              <a:t>A grande maioria manifestam desejo em aprender a utilizar as novas tecnologias,principalmente para fazerem contatos com amigos e parentes,por distração e se informar.</a:t>
            </a:r>
          </a:p>
          <a:p>
            <a:r>
              <a:rPr lang="pt-BR" dirty="0" smtClean="0"/>
              <a:t>A partir do manifesto de desejo cabe ao poder público fazer parcerias para a integração dos idosos ao mundo virtual.</a:t>
            </a:r>
          </a:p>
          <a:p>
            <a:r>
              <a:rPr lang="pt-BR" dirty="0" smtClean="0"/>
              <a:t>A computação poderá contribuir para o bem estar dos idosos tanto mental como físico,adequando programas de acordo com as preferências e limitações da terceira idade.</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Trabalhos futuros</a:t>
            </a:r>
            <a:endParaRPr lang="pt-BR" dirty="0"/>
          </a:p>
        </p:txBody>
      </p:sp>
      <p:sp>
        <p:nvSpPr>
          <p:cNvPr id="3" name="Espaço Reservado para Conteúdo 2"/>
          <p:cNvSpPr>
            <a:spLocks noGrp="1"/>
          </p:cNvSpPr>
          <p:nvPr>
            <p:ph sz="quarter" idx="1"/>
          </p:nvPr>
        </p:nvSpPr>
        <p:spPr/>
        <p:txBody>
          <a:bodyPr/>
          <a:lstStyle/>
          <a:p>
            <a:r>
              <a:rPr lang="pt-BR" dirty="0" smtClean="0"/>
              <a:t>Pretende-se aprofundar mais os estudos direcionados a programas ,softwares direcionados a terceira idade , pesquisando suas necessidades e preferências tornando acessível o uso do computador a terceira idade.</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00034" y="928670"/>
            <a:ext cx="77153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tab pos="744538" algn="l"/>
              </a:tabLst>
            </a:pP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REFERÊNCIAS </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ALBUQUERQUE, Gelson Luiz; ERDMANN, Alacoque Lorenzini; MARTINS, Josiane de Jesus; SCHIER, Jordelina.</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Políticas Públicas de Atenção à Saúde do Idoso: Reflexão acerca da capacitação dos profissionais da saúde para o cuidado com o idoso</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Ver. Bras. Geriatr. Gerontol. Rio de Janeiro, vol. 10 n. 3, 2007.</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BRASIL,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Estatuto do Idoso</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Ministério da Saúde, 2 ed. rev.- Brasília: Editora do Ministério da Saúde, 2006.</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BAUMAN, Z. Modernidade Líquida. Rio de Janeiro, RJ: Jorge Zahar. 2001.</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 COLETIVOS, Artigo: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Como são os Hábitos da Terceira Idade na Web?. </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(Via on line) capturado em 25/11/2012.</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FELDMAN, Ruth Duskin; OLDS, Sally Wendkos; PAPALIA, Diane E.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Desenvolvimento Humano</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8 ed. Porto Alegre: Artmed, 2006</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LEI N. 8.842, DE 4 DE JANEIRO DE 1994</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Dispõe sobre a política nacional do idoso, cria o Conselho Nacional do Idoso e dá outras providências. Disponível em &lt;http://www.planalto.gov.br/ccivil_03/Leis/L8842.htm&gt; Acesso em 10 out. 2012.</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 </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Ministério da Saúde. Secretaria de atenção a saúde. Departamento de atenção básica</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Envelhecimento e saúde da pessoa idosa</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Brasília, 2007.</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INSTITUTO BRASILEIRO DE GEOGRAFIA E ESTATÍSTICA.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Perfil dos Idosos Responsáveis pelos domicílios no Brasil</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2000. In. Estudos e pesquisas. Informação demográfica e socioeconômica n.º 9, Rio de Janeiro, 2002. Disponível em &lt;HTTP://www.ibge.gov.br/home/previdencia/noticiais/25072002pidoso.shtn&gt; Acesso em 12 out. 2012.</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857232"/>
            <a:ext cx="878684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KALACHE, A. VERAS, R. P. RAMOS, L.R.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envelhecimento da população mundial. Um desafio novo</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Rev. Saúde pública. São Paulo, 1987. p. 200-210. Disponível em &lt;http://www.scielosp.org/scielo.php?script=sci_arttext&amp;pid=S0034-89101987000300005&amp;lng=pt&amp;nrm=iso&gt; Acesso em 15 nov. 2012.</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ORGANIZAÇÃO DAS NAÇÕES UNIDAS.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Plano de ação internacional sobre o envelhecimento, 2002</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Tradução de Arlene Santos. Brasília, Secretaria especial dos direitos humanos. 2007. 84p.</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PEIXOTO, Clarisse Ehlers. CLAVAIROLLE, Françoise. </a:t>
            </a:r>
            <a:r>
              <a:rPr kumimoji="0" lang="pt-B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Envelhecimento, políticas sociais e novas tecnologias. </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Rio de Janeiro. Editora FGV. 2005. </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INÀCIO, Sandra Regina da Luz.  Artigo: Uma Excelente Oportunidade de Negócio: A Sociedade Envelhecida. Publicado em 13/09/2008, em </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HTTP://www.artigonal.com/print/560990</a:t>
            </a:r>
            <a:r>
              <a:rPr kumimoji="0" lang="pt-B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Acesso em 20/11/2012.</a:t>
            </a: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tab pos="744538" algn="l"/>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3082354"/>
          </a:xfrm>
        </p:spPr>
        <p:txBody>
          <a:bodyPr/>
          <a:lstStyle/>
          <a:p>
            <a:r>
              <a:rPr lang="pt-BR" dirty="0" smtClean="0"/>
              <a:t>        Obrigado pela sua atenção!</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 geral</a:t>
            </a:r>
            <a:endParaRPr lang="pt-BR" dirty="0"/>
          </a:p>
        </p:txBody>
      </p:sp>
      <p:sp>
        <p:nvSpPr>
          <p:cNvPr id="3" name="Espaço Reservado para Conteúdo 2"/>
          <p:cNvSpPr>
            <a:spLocks noGrp="1"/>
          </p:cNvSpPr>
          <p:nvPr>
            <p:ph sz="quarter" idx="1"/>
          </p:nvPr>
        </p:nvSpPr>
        <p:spPr/>
        <p:txBody>
          <a:bodyPr/>
          <a:lstStyle/>
          <a:p>
            <a:r>
              <a:rPr lang="pt-BR" dirty="0" smtClean="0"/>
              <a:t>Descobrir como as pessoas da terceira idade se relacionam com a internet, seus anseios a essa tecnologia de aprendizado e acesso ao meio de comunicação.</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 específico</a:t>
            </a:r>
            <a:endParaRPr lang="pt-BR" dirty="0"/>
          </a:p>
        </p:txBody>
      </p:sp>
      <p:sp>
        <p:nvSpPr>
          <p:cNvPr id="3" name="Espaço Reservado para Conteúdo 2"/>
          <p:cNvSpPr>
            <a:spLocks noGrp="1"/>
          </p:cNvSpPr>
          <p:nvPr>
            <p:ph sz="quarter" idx="1"/>
          </p:nvPr>
        </p:nvSpPr>
        <p:spPr>
          <a:xfrm>
            <a:off x="457200" y="1600200"/>
            <a:ext cx="8229600" cy="4543444"/>
          </a:xfrm>
        </p:spPr>
        <p:txBody>
          <a:bodyPr/>
          <a:lstStyle/>
          <a:p>
            <a:r>
              <a:rPr lang="pt-BR" dirty="0" smtClean="0"/>
              <a:t>Pesquisar como a terceira idade interage com as novas tecnologias no Brasil.</a:t>
            </a:r>
          </a:p>
          <a:p>
            <a:endParaRPr lang="pt-BR" dirty="0" smtClean="0"/>
          </a:p>
          <a:p>
            <a:r>
              <a:rPr lang="pt-BR" dirty="0" smtClean="0"/>
              <a:t>Conhecer a realidade dos idosos no município de Iapu –MG quanto ao uso de tecnologias. </a:t>
            </a:r>
          </a:p>
          <a:p>
            <a:endParaRPr lang="pt-BR" dirty="0" smtClean="0"/>
          </a:p>
          <a:p>
            <a:r>
              <a:rPr lang="pt-BR" dirty="0" smtClean="0"/>
              <a:t>Utilizar  a pesquisa como fonte de implantação de cursos futuros.</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764704"/>
          </a:xfrm>
        </p:spPr>
        <p:txBody>
          <a:bodyPr>
            <a:normAutofit/>
          </a:bodyPr>
          <a:lstStyle/>
          <a:p>
            <a:r>
              <a:rPr lang="pt-BR" dirty="0" smtClean="0"/>
              <a:t>Referencial Teórico</a:t>
            </a:r>
            <a:endParaRPr lang="pt-BR" dirty="0"/>
          </a:p>
        </p:txBody>
      </p:sp>
      <p:sp>
        <p:nvSpPr>
          <p:cNvPr id="3" name="Espaço Reservado para Conteúdo 2"/>
          <p:cNvSpPr>
            <a:spLocks noGrp="1"/>
          </p:cNvSpPr>
          <p:nvPr>
            <p:ph sz="quarter" idx="1"/>
          </p:nvPr>
        </p:nvSpPr>
        <p:spPr>
          <a:xfrm>
            <a:off x="457200" y="836712"/>
            <a:ext cx="8229600" cy="6021288"/>
          </a:xfrm>
        </p:spPr>
        <p:txBody>
          <a:bodyPr>
            <a:normAutofit fontScale="70000" lnSpcReduction="20000"/>
          </a:bodyPr>
          <a:lstStyle/>
          <a:p>
            <a:pPr>
              <a:buNone/>
            </a:pPr>
            <a:r>
              <a:rPr lang="pt-BR" dirty="0"/>
              <a:t>-</a:t>
            </a:r>
            <a:r>
              <a:rPr lang="pt-BR" dirty="0" smtClean="0"/>
              <a:t>Necessidades de terceira idade.</a:t>
            </a:r>
          </a:p>
          <a:p>
            <a:pPr marL="514350" indent="-514350">
              <a:buFont typeface="+mj-lt"/>
              <a:buAutoNum type="arabicPeriod"/>
            </a:pPr>
            <a:r>
              <a:rPr lang="pt-BR" dirty="0" smtClean="0"/>
              <a:t>O Estatuto do Idoso considera-se idoso todo indivíduo com idade igual ou superior a 60 anos.</a:t>
            </a:r>
          </a:p>
          <a:p>
            <a:pPr marL="514350" indent="-514350">
              <a:buFont typeface="+mj-lt"/>
              <a:buAutoNum type="arabicPeriod"/>
            </a:pPr>
            <a:r>
              <a:rPr lang="pt-BR" dirty="0" smtClean="0"/>
              <a:t>Segundo Felman todo idoso que aceita suas mudanças, suas limitações, são pessoas bem sucedidas na arte do envelhecer.Com o aumenta do número considerado terceira idade surge a necessidade de políticas públicas para garantir o cumprimento dos direitos e interesses dos idosos.A políticas públicas participam através de ações,leis</a:t>
            </a:r>
            <a:r>
              <a:rPr lang="pt-BR" dirty="0"/>
              <a:t> </a:t>
            </a:r>
            <a:r>
              <a:rPr lang="pt-BR" dirty="0" smtClean="0"/>
              <a:t>regulamentos,projetos e normas que o Estado realiza para atender as necessidades dos idosos.</a:t>
            </a:r>
          </a:p>
          <a:p>
            <a:pPr marL="514350" indent="-514350">
              <a:buFont typeface="+mj-lt"/>
              <a:buAutoNum type="arabicPeriod"/>
            </a:pPr>
            <a:r>
              <a:rPr lang="pt-BR" dirty="0" smtClean="0"/>
              <a:t>Segundo Albuquerque para o envelhecimento de maneira saudável e preciso do apoio de profissionais da saúde,Estado,psicólogos,idoso e sociedade, todos em prol de um bem comum.</a:t>
            </a:r>
          </a:p>
          <a:p>
            <a:pPr marL="514350" indent="-514350">
              <a:buFont typeface="+mj-lt"/>
              <a:buAutoNum type="arabicPeriod"/>
            </a:pPr>
            <a:r>
              <a:rPr lang="pt-BR" dirty="0" smtClean="0"/>
              <a:t>De acordo com o Estatuto do Idoso é obrigação da família,da comunidade,da sociedade e do poder público  assegurar ao idoso o direito  á vida ,alimentação,saúde,educação,cultura,lazer,esporte,trabalho, cidadania,liberdade,dignidade, respeito ao convívio familiar e comunitário. </a:t>
            </a:r>
          </a:p>
          <a:p>
            <a:pPr marL="514350" indent="-514350">
              <a:buFont typeface="+mj-lt"/>
              <a:buAutoNum type="arabicPeriod"/>
            </a:pPr>
            <a:r>
              <a:rPr lang="pt-BR" dirty="0" smtClean="0"/>
              <a:t>Todas as pessoas com 65 anos ou mais tem direito a BPC</a:t>
            </a:r>
          </a:p>
          <a:p>
            <a:pPr marL="514350" indent="-514350">
              <a:buFont typeface="+mj-lt"/>
              <a:buAutoNum type="arabicPeriod"/>
            </a:pPr>
            <a:r>
              <a:rPr lang="pt-BR" dirty="0" smtClean="0"/>
              <a:t>(BENEFÍCIO DE PRESTAÇÃO CONTÍNUA) CONTITUI A  um salário mínimo POR MÊS, sendo que a renda familiar por pessoa seja inferior a</a:t>
            </a:r>
            <a:r>
              <a:rPr lang="pt-BR" dirty="0"/>
              <a:t> ¼ </a:t>
            </a:r>
            <a:r>
              <a:rPr lang="pt-BR" dirty="0" smtClean="0"/>
              <a:t> do salário mínimo.</a:t>
            </a:r>
          </a:p>
          <a:p>
            <a:pPr marL="514350" indent="-514350">
              <a:buFont typeface="+mj-lt"/>
              <a:buAutoNum type="arabicPeriod"/>
            </a:pPr>
            <a:r>
              <a:rPr lang="pt-BR" dirty="0" smtClean="0"/>
              <a:t>O SUS (SISTEMA ÚNICO DE SAÚDE) deve dedicar atendimento preferencial ao idoso ,além de distribuição de remédios gratuita quando for uso continuo.</a:t>
            </a:r>
          </a:p>
          <a:p>
            <a:pPr>
              <a:buNone/>
            </a:pPr>
            <a:endParaRPr lang="pt-B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a:bodyPr>
          <a:lstStyle/>
          <a:p>
            <a:r>
              <a:rPr lang="pt-BR" dirty="0" smtClean="0"/>
              <a:t>-O Idoso  e as novas tecnologias</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pt-BR" dirty="0" smtClean="0"/>
              <a:t>Segundo Peixoto é necessário avaliar toda uma história de vida antes de julgar  que as  pessoas idosos não conseguem aprender ,pois essas pessoas passaram pela chegada de novas tecnologia substituição dos operários pelas máquinas ,a popularização dos automóveis,a chegada dos meios de comunicação em massa e a aceleração do ritmo de vida.As pessoas idosas buscam algo diferente ,agora com a aposentadoria possuem tempo livre para buscar os prazeres da vida,lhes trazendo contribuição social e pessoal .</a:t>
            </a:r>
          </a:p>
          <a:p>
            <a:r>
              <a:rPr lang="pt-BR" dirty="0" smtClean="0"/>
              <a:t>De acordo com Inácio os artigos mais adquiridos pelos idosos são:computadores  pessoais ,telefones celulares e pacotes de viagens .</a:t>
            </a:r>
          </a:p>
          <a:p>
            <a:r>
              <a:rPr lang="pt-BR" dirty="0" smtClean="0"/>
              <a:t>Segundo Os Coletivos os usuários da terceira idade no Brasil passam quatro horas e onze minutos conectados  no mundo virtual ,apenas quarenta minutos a menos do que os jovens e o número de homens conectados é 30%maior do que o de mulheres.</a:t>
            </a:r>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Metodologia</a:t>
            </a:r>
            <a:endParaRPr lang="pt-BR" dirty="0"/>
          </a:p>
        </p:txBody>
      </p:sp>
      <p:sp>
        <p:nvSpPr>
          <p:cNvPr id="3" name="Espaço Reservado para Conteúdo 2"/>
          <p:cNvSpPr>
            <a:spLocks noGrp="1"/>
          </p:cNvSpPr>
          <p:nvPr>
            <p:ph sz="quarter" idx="1"/>
          </p:nvPr>
        </p:nvSpPr>
        <p:spPr>
          <a:xfrm>
            <a:off x="457200" y="1600200"/>
            <a:ext cx="8229600" cy="4997152"/>
          </a:xfrm>
        </p:spPr>
        <p:txBody>
          <a:bodyPr>
            <a:normAutofit fontScale="85000" lnSpcReduction="10000"/>
          </a:bodyPr>
          <a:lstStyle/>
          <a:p>
            <a:r>
              <a:rPr lang="pt-BR" dirty="0" smtClean="0"/>
              <a:t>Essa pesquisa estuda o grupo da terceira idade Nova Idade,no município de Iapu –MG,no intuito de investigar as expectativas do grupo e estudar a possibilidade de implantação de novas tecnologias,em especial a internet.</a:t>
            </a:r>
          </a:p>
          <a:p>
            <a:r>
              <a:rPr lang="pt-BR" dirty="0" smtClean="0"/>
              <a:t>A coleta de dados se deu através de perguntas abertas e fechadas ,as quais ofereciam maior liberdade de expressão e sentimentos em relação ao uso do computador e da internet.O questionário foi aplicado ao grupo Nova Idade ao qual não e oferecido  ao acesso ao curso de computação e uso da internet.</a:t>
            </a:r>
          </a:p>
          <a:p>
            <a:r>
              <a:rPr lang="pt-BR" dirty="0" smtClean="0"/>
              <a:t>As questões buscam identificar dados pessoas de cada entrevistado seus medos e interesses em </a:t>
            </a:r>
            <a:r>
              <a:rPr lang="pt-BR" dirty="0"/>
              <a:t>r</a:t>
            </a:r>
            <a:r>
              <a:rPr lang="pt-BR" dirty="0" smtClean="0"/>
              <a:t>elação as tecnologias em especial a internet.Foram entrevistas 62 pessoas individualmente,com 45 anos ou mais ,sendo de 45 59,não se enquadram na faixa etária terceira idade,mas demonstraram interesse em colaborarem,no espaço físico do CRAS(Centro de Referência e Assistência Social)na cidade de Iapu no período de setembro,outubro e novembro.</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Grupo Nova Idade</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Fundado desde 2005,implantação da secretaria de assistência social de Iapu,através de visitas domiciliares constatou-se a necessidade de acompanhamento da população idoso,contribuindo assim para desenvolvimento da auto estima ,convívio social,estímulo a expectativas de vida e exercício mais efetivo da cidadania.</a:t>
            </a:r>
          </a:p>
          <a:p>
            <a:r>
              <a:rPr lang="pt-BR" dirty="0" smtClean="0"/>
              <a:t>Através do coordenador Daniel </a:t>
            </a:r>
            <a:r>
              <a:rPr lang="pt-BR" dirty="0" smtClean="0"/>
              <a:t>Aredes</a:t>
            </a:r>
            <a:r>
              <a:rPr lang="pt-BR" dirty="0" smtClean="0"/>
              <a:t> são ministradas palestras,dinâmica em grupo,apresentações culturais,intercâmbio entre grupos da terceira idade de outras cidades,entre outras atividades .</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otos\apresentações\100_2143.JPG"/>
          <p:cNvPicPr>
            <a:picLocks noChangeAspect="1" noChangeArrowheads="1"/>
          </p:cNvPicPr>
          <p:nvPr/>
        </p:nvPicPr>
        <p:blipFill>
          <a:blip r:embed="rId3" cstate="print"/>
          <a:srcRect/>
          <a:stretch>
            <a:fillRect/>
          </a:stretch>
        </p:blipFill>
        <p:spPr bwMode="auto">
          <a:xfrm>
            <a:off x="395536" y="332656"/>
            <a:ext cx="8136904" cy="612068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287</TotalTime>
  <Words>1445</Words>
  <Application>Microsoft Office PowerPoint</Application>
  <PresentationFormat>Apresentação na tela (4:3)</PresentationFormat>
  <Paragraphs>71</Paragraphs>
  <Slides>25</Slides>
  <Notes>4</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Balcão Envidraçado</vt:lpstr>
      <vt:lpstr>Faculdades Integradas de Caratinga Faculdade de Ciência da Computação</vt:lpstr>
      <vt:lpstr>Resumo</vt:lpstr>
      <vt:lpstr>Objetivo geral</vt:lpstr>
      <vt:lpstr>Objetivo específico</vt:lpstr>
      <vt:lpstr>Referencial Teórico</vt:lpstr>
      <vt:lpstr>-O Idoso  e as novas tecnologias</vt:lpstr>
      <vt:lpstr>                  Metodologia</vt:lpstr>
      <vt:lpstr>         Grupo Nova Idade</vt:lpstr>
      <vt:lpstr>Slide 9</vt:lpstr>
      <vt:lpstr>Slide 10</vt:lpstr>
      <vt:lpstr>Slide 11</vt:lpstr>
      <vt:lpstr>Slide 12</vt:lpstr>
      <vt:lpstr>Slide 13</vt:lpstr>
      <vt:lpstr>Análise e Discussão dos gráficos</vt:lpstr>
      <vt:lpstr>Classificação por sexo: constata que a mulheres estão mais ativas e não restringindo a atividades domésticas</vt:lpstr>
      <vt:lpstr>Estado civil: Conclui-se que 80,6%são pessoas viúvas e essas pessoas estão em busca de interação com a sociedade,novas amizades e conhecimentos.</vt:lpstr>
      <vt:lpstr>Quanto ao trabalho: Constata-se que 93,5% não trabalha dispondo de tempo livre para novas atividades.</vt:lpstr>
      <vt:lpstr>Grau de escolaridade: Constata-se que 77% frequentaram somente o primeiro grau escolar,observando  dentre o grupo, muita dificuldade para ler e escrever.</vt:lpstr>
      <vt:lpstr> Indagou se sabem utilizar o computador. A maioria considera muito difícil,ou não tiveram oportunidade,incentivo ou não tiveram interesse.</vt:lpstr>
      <vt:lpstr>Gostariam de aprender a utilizar o computador A maioria demonstrou interesse em aprender a utilizar o computador ,porem com auxílio de um profissional.</vt:lpstr>
      <vt:lpstr>                  Conclusão</vt:lpstr>
      <vt:lpstr>         Trabalhos futuros</vt:lpstr>
      <vt:lpstr>Slide 23</vt:lpstr>
      <vt:lpstr>Slide 24</vt:lpstr>
      <vt:lpstr>        Obrigado pela sua atenção!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Faculdades Integradas de Caratinga Faculdade de Ciencia da Computação</dc:title>
  <dc:creator>joao paulo</dc:creator>
  <cp:lastModifiedBy>joao paulo</cp:lastModifiedBy>
  <cp:revision>35</cp:revision>
  <dcterms:created xsi:type="dcterms:W3CDTF">2012-12-15T18:45:32Z</dcterms:created>
  <dcterms:modified xsi:type="dcterms:W3CDTF">2012-12-18T22:05:23Z</dcterms:modified>
</cp:coreProperties>
</file>